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9" r:id="rId1"/>
    <p:sldMasterId id="2147484020" r:id="rId2"/>
    <p:sldMasterId id="2147484026" r:id="rId3"/>
    <p:sldMasterId id="2147484032" r:id="rId4"/>
    <p:sldMasterId id="2147484038" r:id="rId5"/>
  </p:sldMasterIdLst>
  <p:notesMasterIdLst>
    <p:notesMasterId r:id="rId19"/>
  </p:notesMasterIdLst>
  <p:handoutMasterIdLst>
    <p:handoutMasterId r:id="rId20"/>
  </p:handoutMasterIdLst>
  <p:sldIdLst>
    <p:sldId id="869" r:id="rId6"/>
    <p:sldId id="870" r:id="rId7"/>
    <p:sldId id="871" r:id="rId8"/>
    <p:sldId id="872" r:id="rId9"/>
    <p:sldId id="873" r:id="rId10"/>
    <p:sldId id="874" r:id="rId11"/>
    <p:sldId id="875" r:id="rId12"/>
    <p:sldId id="876" r:id="rId13"/>
    <p:sldId id="877" r:id="rId14"/>
    <p:sldId id="878" r:id="rId15"/>
    <p:sldId id="879" r:id="rId16"/>
    <p:sldId id="880" r:id="rId17"/>
    <p:sldId id="881" r:id="rId18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3356" userDrawn="1">
          <p15:clr>
            <a:srgbClr val="A4A3A4"/>
          </p15:clr>
        </p15:guide>
        <p15:guide id="3" orient="horz" pos="1412" userDrawn="1">
          <p15:clr>
            <a:srgbClr val="A4A3A4"/>
          </p15:clr>
        </p15:guide>
        <p15:guide id="4" orient="horz" pos="126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158" userDrawn="1">
          <p15:clr>
            <a:srgbClr val="A4A3A4"/>
          </p15:clr>
        </p15:guide>
        <p15:guide id="8" pos="453" userDrawn="1">
          <p15:clr>
            <a:srgbClr val="A4A3A4"/>
          </p15:clr>
        </p15:guide>
        <p15:guide id="9" orient="horz" pos="589">
          <p15:clr>
            <a:srgbClr val="A4A3A4"/>
          </p15:clr>
        </p15:guide>
        <p15:guide id="10" orient="horz" pos="287">
          <p15:clr>
            <a:srgbClr val="A4A3A4"/>
          </p15:clr>
        </p15:guide>
        <p15:guide id="11" orient="horz" pos="1117" userDrawn="1">
          <p15:clr>
            <a:srgbClr val="A4A3A4"/>
          </p15:clr>
        </p15:guide>
        <p15:guide id="12" pos="3583" userDrawn="1">
          <p15:clr>
            <a:srgbClr val="A4A3A4"/>
          </p15:clr>
        </p15:guide>
        <p15:guide id="13" pos="5670">
          <p15:clr>
            <a:srgbClr val="A4A3A4"/>
          </p15:clr>
        </p15:guide>
        <p15:guide id="14" pos="1156" userDrawn="1">
          <p15:clr>
            <a:srgbClr val="A4A3A4"/>
          </p15:clr>
        </p15:guide>
        <p15:guide id="15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игалкина Анастасия" initials="ЖА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7"/>
    <a:srgbClr val="00FF99"/>
    <a:srgbClr val="3FD5AE"/>
    <a:srgbClr val="E8F7F1"/>
    <a:srgbClr val="95D600"/>
    <a:srgbClr val="9994D4"/>
    <a:srgbClr val="807DAE"/>
    <a:srgbClr val="A6A5C7"/>
    <a:srgbClr val="9794D2"/>
    <a:srgbClr val="06B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937" autoAdjust="0"/>
  </p:normalViewPr>
  <p:slideViewPr>
    <p:cSldViewPr snapToGrid="0" snapToObjects="1">
      <p:cViewPr varScale="1">
        <p:scale>
          <a:sx n="67" d="100"/>
          <a:sy n="67" d="100"/>
        </p:scale>
        <p:origin x="1128" y="60"/>
      </p:cViewPr>
      <p:guideLst>
        <p:guide orient="horz" pos="4042"/>
        <p:guide pos="3356"/>
        <p:guide orient="horz" pos="1412"/>
        <p:guide orient="horz" pos="126"/>
        <p:guide orient="horz" pos="2024"/>
        <p:guide pos="3016"/>
        <p:guide pos="158"/>
        <p:guide pos="453"/>
        <p:guide orient="horz" pos="589"/>
        <p:guide orient="horz" pos="287"/>
        <p:guide orient="horz" pos="1117"/>
        <p:guide pos="3583"/>
        <p:guide pos="5670"/>
        <p:guide pos="1156"/>
        <p:guide orient="horz"/>
      </p:guideLst>
    </p:cSldViewPr>
  </p:slideViewPr>
  <p:outlineViewPr>
    <p:cViewPr>
      <p:scale>
        <a:sx n="33" d="100"/>
        <a:sy n="33" d="100"/>
      </p:scale>
      <p:origin x="0" y="-144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214" y="-96"/>
      </p:cViewPr>
      <p:guideLst>
        <p:guide orient="horz" pos="3111"/>
        <p:guide pos="214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01" cy="493953"/>
          </a:xfrm>
          <a:prstGeom prst="rect">
            <a:avLst/>
          </a:prstGeom>
        </p:spPr>
        <p:txBody>
          <a:bodyPr vert="horz" lIns="91078" tIns="45537" rIns="91078" bIns="455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Регистры пациентов - актуальное решение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72" y="1"/>
            <a:ext cx="2946301" cy="493953"/>
          </a:xfrm>
          <a:prstGeom prst="rect">
            <a:avLst/>
          </a:prstGeom>
        </p:spPr>
        <p:txBody>
          <a:bodyPr vert="horz" lIns="91078" tIns="45537" rIns="91078" bIns="455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F4B534-178C-4D3F-87E5-26847FA9B5FE}" type="datetimeFigureOut">
              <a:rPr lang="ru-RU"/>
              <a:pPr>
                <a:defRPr/>
              </a:pPr>
              <a:t>20.11.2015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8694"/>
            <a:ext cx="2946301" cy="493953"/>
          </a:xfrm>
          <a:prstGeom prst="rect">
            <a:avLst/>
          </a:prstGeom>
        </p:spPr>
        <p:txBody>
          <a:bodyPr vert="horz" lIns="91078" tIns="45537" rIns="91078" bIns="455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72" y="9378694"/>
            <a:ext cx="2946301" cy="493953"/>
          </a:xfrm>
          <a:prstGeom prst="rect">
            <a:avLst/>
          </a:prstGeom>
        </p:spPr>
        <p:txBody>
          <a:bodyPr vert="horz" lIns="91078" tIns="45537" rIns="91078" bIns="455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2713FC-61C8-472E-97D8-BD6FA7E699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310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01" cy="493953"/>
          </a:xfrm>
          <a:prstGeom prst="rect">
            <a:avLst/>
          </a:prstGeom>
        </p:spPr>
        <p:txBody>
          <a:bodyPr vert="horz" lIns="91078" tIns="45537" rIns="91078" bIns="455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Регистры пациентов - актуальное решение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72" y="1"/>
            <a:ext cx="2946301" cy="493953"/>
          </a:xfrm>
          <a:prstGeom prst="rect">
            <a:avLst/>
          </a:prstGeom>
        </p:spPr>
        <p:txBody>
          <a:bodyPr vert="horz" lIns="91078" tIns="45537" rIns="91078" bIns="455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258573-6957-474C-A4A5-9AFA752B1AE6}" type="datetimeFigureOut">
              <a:rPr lang="ru-RU"/>
              <a:pPr>
                <a:defRPr/>
              </a:pPr>
              <a:t>20.11.2015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2950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8" tIns="45537" rIns="91078" bIns="4553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11" y="4690952"/>
            <a:ext cx="5436856" cy="4442370"/>
          </a:xfrm>
          <a:prstGeom prst="rect">
            <a:avLst/>
          </a:prstGeom>
        </p:spPr>
        <p:txBody>
          <a:bodyPr vert="horz" lIns="91078" tIns="45537" rIns="91078" bIns="455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694"/>
            <a:ext cx="2946301" cy="493953"/>
          </a:xfrm>
          <a:prstGeom prst="rect">
            <a:avLst/>
          </a:prstGeom>
        </p:spPr>
        <p:txBody>
          <a:bodyPr vert="horz" lIns="91078" tIns="45537" rIns="91078" bIns="455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72" y="9378694"/>
            <a:ext cx="2946301" cy="493953"/>
          </a:xfrm>
          <a:prstGeom prst="rect">
            <a:avLst/>
          </a:prstGeom>
        </p:spPr>
        <p:txBody>
          <a:bodyPr vert="horz" lIns="91078" tIns="45537" rIns="91078" bIns="455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161B5B-9997-4081-B537-A3BF12D3F7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417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9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7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5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03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0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9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6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82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9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1943999"/>
            <a:ext cx="9144000" cy="35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4000" y="4103999"/>
            <a:ext cx="5435999" cy="1368000"/>
          </a:xfrm>
        </p:spPr>
        <p:txBody>
          <a:bodyPr anchor="t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979343" y="221381"/>
            <a:ext cx="770021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84376" y="340620"/>
            <a:ext cx="6233795" cy="171677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50" b="1" i="0" spc="-100" baseline="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Healthcare from A to Z!</a:t>
            </a:r>
            <a:endParaRPr lang="ru-RU" sz="3850" spc="-100" baseline="0" dirty="0">
              <a:solidFill>
                <a:schemeClr val="accent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80000"/>
            <a:ext cx="1381125" cy="695325"/>
          </a:xfrm>
          <a:prstGeom prst="rect">
            <a:avLst/>
          </a:prstGeom>
        </p:spPr>
      </p:pic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C6F6-0A54-4835-B821-C5163383D056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3204000" y="1944000"/>
            <a:ext cx="5435999" cy="216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9676950" y="6282000"/>
            <a:ext cx="396000" cy="324000"/>
          </a:xfrm>
        </p:spPr>
        <p:txBody>
          <a:bodyPr/>
          <a:lstStyle/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" y="1913769"/>
            <a:ext cx="313200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00" y="1584000"/>
            <a:ext cx="8784000" cy="4392000"/>
          </a:xfrm>
        </p:spPr>
        <p:txBody>
          <a:bodyPr/>
          <a:lstStyle>
            <a:lvl1pPr>
              <a:defRPr sz="18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47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26371" r="35640" b="35801"/>
          <a:stretch/>
        </p:blipFill>
        <p:spPr>
          <a:xfrm>
            <a:off x="152324" y="139337"/>
            <a:ext cx="2407108" cy="1156662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1" y="1943999"/>
            <a:ext cx="9144000" cy="3528000"/>
          </a:xfrm>
          <a:prstGeom prst="rect">
            <a:avLst/>
          </a:prstGeom>
          <a:solidFill>
            <a:srgbClr val="96D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4000" y="4103999"/>
            <a:ext cx="5435999" cy="1368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979343" y="221381"/>
            <a:ext cx="770021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9" r="17292"/>
          <a:stretch/>
        </p:blipFill>
        <p:spPr>
          <a:xfrm>
            <a:off x="1" y="1943999"/>
            <a:ext cx="3132000" cy="3528001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745867" y="6120000"/>
            <a:ext cx="864000" cy="324000"/>
          </a:xfrm>
          <a:prstGeom prst="rect">
            <a:avLst/>
          </a:prstGeom>
        </p:spPr>
        <p:txBody>
          <a:bodyPr/>
          <a:lstStyle/>
          <a:p>
            <a:fld id="{3D14FE94-DA1D-4103-A87C-CED2417BC66B}" type="datetime6">
              <a:rPr lang="en-US" smtClean="0">
                <a:solidFill>
                  <a:srgbClr val="004A87"/>
                </a:solidFill>
              </a:rPr>
              <a:t>November 15</a:t>
            </a:fld>
            <a:endParaRPr lang="ru-RU" dirty="0">
              <a:solidFill>
                <a:srgbClr val="004A87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089139" y="340620"/>
            <a:ext cx="6144684" cy="171677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defRPr/>
            </a:pPr>
            <a:r>
              <a:rPr lang="en-US" sz="3800" b="1" spc="-100" dirty="0" smtClean="0">
                <a:solidFill>
                  <a:srgbClr val="96D50C"/>
                </a:solidFill>
                <a:latin typeface="Verdana" panose="020B0604030504040204" pitchFamily="34" charset="0"/>
              </a:rPr>
              <a:t>Healthcare from A to Z!</a:t>
            </a:r>
            <a:endParaRPr lang="ru-RU" sz="3800" spc="-100" dirty="0">
              <a:solidFill>
                <a:srgbClr val="96D5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1943999"/>
            <a:ext cx="9144000" cy="3528000"/>
          </a:xfrm>
          <a:prstGeom prst="rect">
            <a:avLst/>
          </a:prstGeom>
          <a:solidFill>
            <a:srgbClr val="96D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979343" y="221381"/>
            <a:ext cx="770021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>
          <a:xfrm>
            <a:off x="1745867" y="6120000"/>
            <a:ext cx="864000" cy="324000"/>
          </a:xfrm>
          <a:prstGeom prst="rect">
            <a:avLst/>
          </a:prstGeom>
        </p:spPr>
        <p:txBody>
          <a:bodyPr/>
          <a:lstStyle/>
          <a:p>
            <a:fld id="{8730C0D7-9D00-4606-A47E-37BAE8BA1C4D}" type="datetime6">
              <a:rPr lang="en-US" smtClean="0">
                <a:solidFill>
                  <a:srgbClr val="004A87"/>
                </a:solidFill>
              </a:rPr>
              <a:t>November 15</a:t>
            </a:fld>
            <a:endParaRPr lang="ru-RU" dirty="0">
              <a:solidFill>
                <a:srgbClr val="004A8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26371" r="35640" b="35801"/>
          <a:stretch/>
        </p:blipFill>
        <p:spPr>
          <a:xfrm>
            <a:off x="152324" y="139337"/>
            <a:ext cx="2407108" cy="115666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238500" y="2736000"/>
            <a:ext cx="52578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123022, Россия, Москва, ул. </a:t>
            </a:r>
            <a:r>
              <a:rPr lang="ru-RU" sz="1200" b="0" i="0" u="none" strike="noStrike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Заморенова</a:t>
            </a:r>
            <a:r>
              <a:rPr lang="ru-RU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, 11</a:t>
            </a:r>
          </a:p>
          <a:p>
            <a:pPr rtl="0"/>
            <a:r>
              <a:rPr lang="ru-RU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Тел: +7 (495) 620-09-14 / +7 (495) 620-09-15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www.aston-group.org</a:t>
            </a:r>
          </a:p>
          <a:p>
            <a:pPr rtl="0"/>
            <a:endParaRPr lang="ru-RU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Arial" charset="0"/>
            </a:endParaRPr>
          </a:p>
          <a:p>
            <a:pPr rtl="0"/>
            <a:r>
              <a:rPr lang="it-IT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11 Zamorenova, Moscow, 123022 Russia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Tel: +7 (495) 620-09-14 / +7 (495) 620-09-15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www.aston-group.org</a:t>
            </a:r>
            <a:endParaRPr lang="ru-RU" sz="120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754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867" y="276446"/>
            <a:ext cx="5931231" cy="1307553"/>
          </a:xfrm>
        </p:spPr>
        <p:txBody>
          <a:bodyPr anchor="t">
            <a:normAutofit/>
          </a:bodyPr>
          <a:lstStyle>
            <a:lvl1pPr algn="r"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000" y="1584000"/>
            <a:ext cx="7740000" cy="4536000"/>
          </a:xfrm>
        </p:spPr>
        <p:txBody>
          <a:bodyPr anchor="t">
            <a:normAutofit/>
          </a:bodyPr>
          <a:lstStyle>
            <a:lvl1pPr algn="l">
              <a:defRPr sz="1800" b="1" cap="all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21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00" y="1152000"/>
            <a:ext cx="8784000" cy="4824000"/>
          </a:xfrm>
        </p:spPr>
        <p:txBody>
          <a:bodyPr/>
          <a:lstStyle>
            <a:lvl1pPr>
              <a:defRPr sz="18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2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8" y="402858"/>
            <a:ext cx="1989364" cy="553043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1" y="1943999"/>
            <a:ext cx="9144000" cy="3528000"/>
          </a:xfrm>
          <a:prstGeom prst="rect">
            <a:avLst/>
          </a:prstGeom>
          <a:solidFill>
            <a:srgbClr val="06B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4000" y="4103999"/>
            <a:ext cx="5435999" cy="1368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979343" y="221381"/>
            <a:ext cx="770021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9" r="17292"/>
          <a:stretch/>
        </p:blipFill>
        <p:spPr>
          <a:xfrm>
            <a:off x="1" y="1943999"/>
            <a:ext cx="3132000" cy="3528001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745867" y="6120000"/>
            <a:ext cx="864000" cy="324000"/>
          </a:xfrm>
          <a:prstGeom prst="rect">
            <a:avLst/>
          </a:prstGeom>
        </p:spPr>
        <p:txBody>
          <a:bodyPr/>
          <a:lstStyle/>
          <a:p>
            <a:fld id="{854F2902-B10A-42B2-B058-8DEE0DEAD330}" type="datetime6">
              <a:rPr lang="en-US" smtClean="0">
                <a:solidFill>
                  <a:srgbClr val="004A87"/>
                </a:solidFill>
              </a:rPr>
              <a:t>November 15</a:t>
            </a:fld>
            <a:endParaRPr lang="ru-RU" dirty="0">
              <a:solidFill>
                <a:srgbClr val="004A87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089139" y="340620"/>
            <a:ext cx="6144684" cy="171677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defRPr/>
            </a:pPr>
            <a:r>
              <a:rPr lang="en-US" sz="3800" b="1" spc="-100" dirty="0" smtClean="0">
                <a:solidFill>
                  <a:srgbClr val="06B5E3"/>
                </a:solidFill>
                <a:latin typeface="Verdana" panose="020B0604030504040204" pitchFamily="34" charset="0"/>
              </a:rPr>
              <a:t>Healthcare from A to Z!</a:t>
            </a:r>
            <a:endParaRPr lang="ru-RU" sz="3800" spc="-100" dirty="0">
              <a:solidFill>
                <a:srgbClr val="06B5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867" y="276446"/>
            <a:ext cx="5931231" cy="1307553"/>
          </a:xfrm>
        </p:spPr>
        <p:txBody>
          <a:bodyPr anchor="t">
            <a:normAutofit/>
          </a:bodyPr>
          <a:lstStyle>
            <a:lvl1pPr algn="r"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96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1943999"/>
            <a:ext cx="9144000" cy="3528000"/>
          </a:xfrm>
          <a:prstGeom prst="rect">
            <a:avLst/>
          </a:prstGeom>
          <a:solidFill>
            <a:srgbClr val="06B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979343" y="221381"/>
            <a:ext cx="770021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>
          <a:xfrm>
            <a:off x="1745867" y="6120000"/>
            <a:ext cx="864000" cy="324000"/>
          </a:xfrm>
          <a:prstGeom prst="rect">
            <a:avLst/>
          </a:prstGeom>
        </p:spPr>
        <p:txBody>
          <a:bodyPr/>
          <a:lstStyle/>
          <a:p>
            <a:fld id="{30C721E9-752B-44BB-A178-ADF57AEC7433}" type="datetime6">
              <a:rPr lang="en-US" smtClean="0">
                <a:solidFill>
                  <a:srgbClr val="004A87"/>
                </a:solidFill>
              </a:rPr>
              <a:t>November 15</a:t>
            </a:fld>
            <a:endParaRPr lang="ru-RU" dirty="0">
              <a:solidFill>
                <a:srgbClr val="004A8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8" y="402858"/>
            <a:ext cx="1989364" cy="55304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38500" y="2736000"/>
            <a:ext cx="52578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123022, Россия, Москва, ул. </a:t>
            </a:r>
            <a:r>
              <a:rPr lang="ru-RU" sz="1200" b="0" i="0" u="none" strike="noStrike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Заморенова</a:t>
            </a:r>
            <a:r>
              <a:rPr lang="ru-RU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, 11</a:t>
            </a:r>
          </a:p>
          <a:p>
            <a:pPr rtl="0"/>
            <a:r>
              <a:rPr lang="ru-RU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Тел: +7 (495) 620-09-14 / +7 (495) 620-09-15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www.aston-group.org</a:t>
            </a:r>
          </a:p>
          <a:p>
            <a:pPr rtl="0"/>
            <a:endParaRPr lang="ru-RU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Arial" charset="0"/>
            </a:endParaRPr>
          </a:p>
          <a:p>
            <a:pPr rtl="0"/>
            <a:r>
              <a:rPr lang="it-IT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11 Zamorenova, Moscow, 123022 Russia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Tel: +7 (495) 620-09-14 / +7 (495) 620-09-15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www.aston-group.org</a:t>
            </a:r>
            <a:endParaRPr lang="ru-RU" sz="120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52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000" y="1584000"/>
            <a:ext cx="7740000" cy="4536000"/>
          </a:xfrm>
        </p:spPr>
        <p:txBody>
          <a:bodyPr anchor="t">
            <a:normAutofit/>
          </a:bodyPr>
          <a:lstStyle>
            <a:lvl1pPr algn="l">
              <a:defRPr sz="1800" b="1" cap="all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10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9332" y="0"/>
            <a:ext cx="5858665" cy="1583999"/>
          </a:xfrm>
        </p:spPr>
        <p:txBody>
          <a:bodyPr anchor="t">
            <a:normAutofit/>
          </a:bodyPr>
          <a:lstStyle>
            <a:lvl1pPr algn="r"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53D8-74D4-46B0-A94D-BB2E52A286FE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F50E-8272-46EF-8287-BF4A83593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52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00" y="1584000"/>
            <a:ext cx="8784000" cy="4392000"/>
          </a:xfrm>
        </p:spPr>
        <p:txBody>
          <a:bodyPr/>
          <a:lstStyle>
            <a:lvl1pPr>
              <a:defRPr sz="18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88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1943999"/>
            <a:ext cx="9144000" cy="3528000"/>
          </a:xfrm>
          <a:prstGeom prst="rect">
            <a:avLst/>
          </a:prstGeom>
          <a:solidFill>
            <a:srgbClr val="3FD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FD5A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4000" y="4103999"/>
            <a:ext cx="5435999" cy="1368000"/>
          </a:xfrm>
        </p:spPr>
        <p:txBody>
          <a:bodyPr anchor="t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979343" y="221381"/>
            <a:ext cx="770021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9" r="17292"/>
          <a:stretch/>
        </p:blipFill>
        <p:spPr>
          <a:xfrm>
            <a:off x="1" y="1943999"/>
            <a:ext cx="3132000" cy="352800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084376" y="340620"/>
            <a:ext cx="6383473" cy="171677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defRPr/>
            </a:pPr>
            <a:r>
              <a:rPr lang="en-US" sz="3850" b="1" spc="-100" dirty="0" smtClean="0">
                <a:solidFill>
                  <a:srgbClr val="3FD5AE"/>
                </a:solidFill>
                <a:latin typeface="Verdana" panose="020B0604030504040204" pitchFamily="34" charset="0"/>
              </a:rPr>
              <a:t>Healthcare from A to Z!</a:t>
            </a:r>
            <a:endParaRPr lang="ru-RU" sz="3850" spc="-100" dirty="0">
              <a:solidFill>
                <a:srgbClr val="3FD5AE"/>
              </a:solidFill>
            </a:endParaRP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EA30-42E7-43A3-901C-38686F0E7B8E}" type="datetime6">
              <a:rPr lang="en-US" smtClean="0">
                <a:solidFill>
                  <a:srgbClr val="004A87"/>
                </a:solidFill>
              </a:rPr>
              <a:t>November 15</a:t>
            </a:fld>
            <a:endParaRPr lang="ru-RU" dirty="0">
              <a:solidFill>
                <a:srgbClr val="004A87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3204000" y="1944000"/>
            <a:ext cx="5435999" cy="216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9676950" y="6282000"/>
            <a:ext cx="396000" cy="324000"/>
          </a:xfrm>
        </p:spPr>
        <p:txBody>
          <a:bodyPr/>
          <a:lstStyle/>
          <a:p>
            <a:fld id="{7921F50E-8272-46EF-8287-BF4A835934F7}" type="slidenum">
              <a:rPr lang="ru-RU" smtClean="0">
                <a:solidFill>
                  <a:srgbClr val="004A87"/>
                </a:solidFill>
              </a:rPr>
              <a:pPr/>
              <a:t>‹#›</a:t>
            </a:fld>
            <a:endParaRPr lang="ru-RU" dirty="0">
              <a:solidFill>
                <a:srgbClr val="004A87"/>
              </a:solidFill>
            </a:endParaRPr>
          </a:p>
        </p:txBody>
      </p:sp>
      <p:pic>
        <p:nvPicPr>
          <p:cNvPr id="11" name="Изображение 7" descr="Aston_Clinical_Logo_Pa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8" y="171861"/>
            <a:ext cx="1481328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1943999"/>
            <a:ext cx="9144000" cy="3528000"/>
          </a:xfrm>
          <a:prstGeom prst="rect">
            <a:avLst/>
          </a:prstGeom>
          <a:solidFill>
            <a:srgbClr val="3FD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979343" y="221381"/>
            <a:ext cx="770021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56AA-8CBF-4E98-B8B1-6BC7110EED1E}" type="datetime6">
              <a:rPr lang="en-US" smtClean="0">
                <a:solidFill>
                  <a:srgbClr val="004A87"/>
                </a:solidFill>
              </a:rPr>
              <a:t>November 15</a:t>
            </a:fld>
            <a:endParaRPr lang="ru-RU" dirty="0">
              <a:solidFill>
                <a:srgbClr val="004A87"/>
              </a:solidFill>
            </a:endParaRPr>
          </a:p>
        </p:txBody>
      </p:sp>
      <p:pic>
        <p:nvPicPr>
          <p:cNvPr id="6" name="Изображение 7" descr="Aston_Clinical_Logo_Pa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8" y="171861"/>
            <a:ext cx="1481328" cy="5760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238500" y="2736000"/>
            <a:ext cx="52578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123022, Россия, Москва, ул. </a:t>
            </a:r>
            <a:r>
              <a:rPr lang="ru-RU" sz="1200" b="0" i="0" u="none" strike="noStrike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Заморенова</a:t>
            </a:r>
            <a:r>
              <a:rPr lang="ru-RU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, 11</a:t>
            </a:r>
          </a:p>
          <a:p>
            <a:pPr rtl="0"/>
            <a:r>
              <a:rPr lang="ru-RU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Тел: +7 (495) 620-09-14 / +7 (495) 620-09-15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www.aston-group.org</a:t>
            </a:r>
          </a:p>
          <a:p>
            <a:pPr rtl="0"/>
            <a:endParaRPr lang="ru-RU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Arial" charset="0"/>
            </a:endParaRPr>
          </a:p>
          <a:p>
            <a:pPr rtl="0"/>
            <a:r>
              <a:rPr lang="it-IT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11 Zamorenova, Moscow, 123022 Russia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Tel: +7 (495) 620-09-14 / +7 (495) 620-09-15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www.aston-group.org</a:t>
            </a:r>
            <a:endParaRPr lang="ru-RU" sz="120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303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888" y="245532"/>
            <a:ext cx="6011110" cy="1338467"/>
          </a:xfrm>
        </p:spPr>
        <p:txBody>
          <a:bodyPr anchor="t">
            <a:normAutofit/>
          </a:bodyPr>
          <a:lstStyle>
            <a:lvl1pPr algn="r"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8143-5947-4CC4-A162-0D7BC7608AF8}" type="datetime6">
              <a:rPr lang="en-US" smtClean="0">
                <a:solidFill>
                  <a:srgbClr val="004A87"/>
                </a:solidFill>
              </a:rPr>
              <a:t>November 15</a:t>
            </a:fld>
            <a:endParaRPr lang="ru-RU" dirty="0">
              <a:solidFill>
                <a:srgbClr val="004A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F50E-8272-46EF-8287-BF4A835934F7}" type="slidenum">
              <a:rPr lang="ru-RU" smtClean="0">
                <a:solidFill>
                  <a:srgbClr val="004A87"/>
                </a:solidFill>
              </a:rPr>
              <a:pPr/>
              <a:t>‹#›</a:t>
            </a:fld>
            <a:endParaRPr lang="ru-RU" dirty="0">
              <a:solidFill>
                <a:srgbClr val="004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000" y="1584000"/>
            <a:ext cx="7740000" cy="3823456"/>
          </a:xfrm>
        </p:spPr>
        <p:txBody>
          <a:bodyPr/>
          <a:lstStyle>
            <a:lvl1pPr>
              <a:defRPr sz="18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1FFD0A9-4BD8-4B5B-8133-6D74403CF32E}" type="datetime6">
              <a:rPr lang="en-US" smtClean="0">
                <a:solidFill>
                  <a:srgbClr val="004A87"/>
                </a:solidFill>
              </a:rPr>
              <a:t>November 15</a:t>
            </a:fld>
            <a:endParaRPr lang="ru-RU" dirty="0">
              <a:solidFill>
                <a:srgbClr val="004A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921F50E-8272-46EF-8287-BF4A835934F7}" type="slidenum">
              <a:rPr lang="ru-RU" smtClean="0">
                <a:solidFill>
                  <a:srgbClr val="004A87"/>
                </a:solidFill>
              </a:rPr>
              <a:pPr/>
              <a:t>‹#›</a:t>
            </a:fld>
            <a:endParaRPr lang="ru-RU" dirty="0">
              <a:solidFill>
                <a:srgbClr val="004A87"/>
              </a:solidFill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sz="half" idx="14"/>
          </p:nvPr>
        </p:nvSpPr>
        <p:spPr>
          <a:xfrm>
            <a:off x="827998" y="5407456"/>
            <a:ext cx="7740000" cy="712544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402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" y="1625256"/>
            <a:ext cx="8784000" cy="261610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Выводы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44000" y="1979720"/>
            <a:ext cx="4392000" cy="32403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5"/>
          </p:nvPr>
        </p:nvSpPr>
        <p:spPr>
          <a:xfrm>
            <a:off x="4536000" y="1979720"/>
            <a:ext cx="4392000" cy="32403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83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00" y="1584000"/>
            <a:ext cx="8784000" cy="4392000"/>
          </a:xfrm>
        </p:spPr>
        <p:txBody>
          <a:bodyPr/>
          <a:lstStyle>
            <a:lvl1pPr>
              <a:defRPr sz="18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01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000" y="1584000"/>
            <a:ext cx="7740000" cy="3823456"/>
          </a:xfrm>
        </p:spPr>
        <p:txBody>
          <a:bodyPr/>
          <a:lstStyle>
            <a:lvl1pPr>
              <a:defRPr sz="18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EB3E6FE-5D7A-46D9-B98A-ED6B1EC6F03A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14"/>
          </p:nvPr>
        </p:nvSpPr>
        <p:spPr>
          <a:xfrm>
            <a:off x="827998" y="5407456"/>
            <a:ext cx="7740000" cy="712544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760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FFE9D0-FADA-426B-B573-D5E605E5D910}" type="datetime6">
              <a:rPr lang="en-US"/>
              <a:pPr lvl="0"/>
              <a:t>November 15</a:t>
            </a:fld>
            <a:endParaRPr lang="en-US"/>
          </a:p>
        </p:txBody>
      </p:sp>
      <p:sp>
        <p:nvSpPr>
          <p:cNvPr id="4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056762-6EBC-42FA-8CFE-974F9B5FAF8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/>
          <p:nvPr/>
        </p:nvSpPr>
        <p:spPr>
          <a:xfrm>
            <a:off x="0" y="1943996"/>
            <a:ext cx="9144000" cy="3528002"/>
          </a:xfrm>
          <a:prstGeom prst="rect">
            <a:avLst/>
          </a:prstGeom>
          <a:solidFill>
            <a:srgbClr val="FD7E2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Прямоугольник 11"/>
          <p:cNvSpPr/>
          <p:nvPr/>
        </p:nvSpPr>
        <p:spPr>
          <a:xfrm>
            <a:off x="7979347" y="221385"/>
            <a:ext cx="770025" cy="54864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3238503" y="2736003"/>
            <a:ext cx="5257800" cy="1292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  <a:cs typeface="Arial"/>
              </a:rPr>
              <a:t>123022, Moscow, Russia 11 Zamorenova st.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  <a:cs typeface="Arial"/>
              </a:rPr>
              <a:t>Tel.: +7 (495) 620-09-14 / +7 (495) 620-09-15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  <a:cs typeface="Arial"/>
              </a:rPr>
              <a:t>www.aston-group.org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Verdana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  <a:cs typeface="Arial"/>
              </a:rPr>
              <a:t>11 Zamorenova, Moscow, 123022 Russia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  <a:cs typeface="Arial"/>
              </a:rPr>
              <a:t>Tel: +7 (495) 620-09-14 / +7 (495) 620-09-15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  <a:cs typeface="Arial"/>
              </a:rPr>
              <a:t>www.aston-group.org</a:t>
            </a: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99" y="179999"/>
            <a:ext cx="1381128" cy="6953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95CED2-A001-4FBD-B2C8-08C1BB1C96C8}" type="datetime6">
              <a:rPr lang="en-US"/>
              <a:pPr lvl="0"/>
              <a:t>November 15</a:t>
            </a:fld>
            <a:endParaRPr lang="en-US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DD1EF6-4C5E-429C-B091-D134C767ADA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1943999"/>
            <a:ext cx="9144000" cy="352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4000" y="4103999"/>
            <a:ext cx="5435999" cy="1368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979343" y="221381"/>
            <a:ext cx="770021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9" r="17292"/>
          <a:stretch/>
        </p:blipFill>
        <p:spPr>
          <a:xfrm>
            <a:off x="1" y="1943999"/>
            <a:ext cx="3132000" cy="35280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4" t="23575" r="32336" b="40267"/>
          <a:stretch/>
        </p:blipFill>
        <p:spPr bwMode="auto">
          <a:xfrm>
            <a:off x="139148" y="88196"/>
            <a:ext cx="2420283" cy="100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089139" y="340620"/>
            <a:ext cx="6144684" cy="171677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defRPr/>
            </a:pPr>
            <a:r>
              <a:rPr lang="en-US" sz="3800" b="1" spc="-100" dirty="0" smtClean="0">
                <a:solidFill>
                  <a:srgbClr val="9895D3"/>
                </a:solidFill>
                <a:latin typeface="Verdana" panose="020B0604030504040204" pitchFamily="34" charset="0"/>
              </a:rPr>
              <a:t>Healthcare from A to Z!</a:t>
            </a:r>
            <a:endParaRPr lang="ru-RU" sz="3800" spc="-100" dirty="0">
              <a:solidFill>
                <a:srgbClr val="9895D3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33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1943999"/>
            <a:ext cx="9144000" cy="352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979343" y="221381"/>
            <a:ext cx="770021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4" t="23575" r="32336" b="40267"/>
          <a:stretch/>
        </p:blipFill>
        <p:spPr bwMode="auto">
          <a:xfrm>
            <a:off x="139148" y="88196"/>
            <a:ext cx="2420283" cy="100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238500" y="2736000"/>
            <a:ext cx="52578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123022, Россия, Москва, ул. </a:t>
            </a:r>
            <a:r>
              <a:rPr lang="ru-RU" sz="1200" b="0" i="0" u="none" strike="noStrike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Заморенова</a:t>
            </a:r>
            <a:r>
              <a:rPr lang="ru-RU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, 11</a:t>
            </a:r>
          </a:p>
          <a:p>
            <a:pPr rtl="0"/>
            <a:r>
              <a:rPr lang="ru-RU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Тел: +7 (495) 620-09-14 / +7 (495) 620-09-15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www.aston-group.org</a:t>
            </a:r>
          </a:p>
          <a:p>
            <a:pPr rtl="0"/>
            <a:endParaRPr lang="ru-RU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Arial" charset="0"/>
            </a:endParaRPr>
          </a:p>
          <a:p>
            <a:pPr rtl="0"/>
            <a:r>
              <a:rPr lang="it-IT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11 Zamorenova, Moscow, 123022 Russia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Tel: +7 (495) 620-09-14 / +7 (495) 620-09-15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www.aston-group.org</a:t>
            </a:r>
            <a:endParaRPr lang="ru-RU" sz="120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01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9332" y="220132"/>
            <a:ext cx="5858665" cy="1363867"/>
          </a:xfrm>
        </p:spPr>
        <p:txBody>
          <a:bodyPr anchor="t">
            <a:normAutofit/>
          </a:bodyPr>
          <a:lstStyle>
            <a:lvl1pPr algn="r"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06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000" y="1584000"/>
            <a:ext cx="7740000" cy="4536000"/>
          </a:xfrm>
        </p:spPr>
        <p:txBody>
          <a:bodyPr anchor="t">
            <a:normAutofit/>
          </a:bodyPr>
          <a:lstStyle>
            <a:lvl1pPr algn="l">
              <a:defRPr sz="1800" b="1" cap="all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16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000" y="0"/>
            <a:ext cx="7739998" cy="1584000"/>
          </a:xfrm>
          <a:prstGeom prst="rect">
            <a:avLst/>
          </a:prstGeom>
        </p:spPr>
        <p:txBody>
          <a:bodyPr vert="horz" lIns="0" tIns="180000" rIns="0" bIns="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001" y="1584000"/>
            <a:ext cx="7739999" cy="45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7998" y="6120000"/>
            <a:ext cx="877511" cy="323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US" sz="1000" dirty="0" smtClean="0">
                <a:solidFill>
                  <a:schemeClr val="tx2"/>
                </a:solidFill>
                <a:latin typeface="+mn-lt"/>
              </a:rPr>
              <a:t>Aston</a:t>
            </a:r>
            <a:r>
              <a:rPr lang="en-US" sz="1000" baseline="0" dirty="0" smtClean="0">
                <a:solidFill>
                  <a:schemeClr val="tx2"/>
                </a:solidFill>
                <a:latin typeface="+mn-lt"/>
              </a:rPr>
              <a:t> Group</a:t>
            </a:r>
            <a:endParaRPr lang="ru-RU" sz="1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156000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7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25" r:id="rId3"/>
    <p:sldLayoutId id="2147484053" r:id="rId4"/>
    <p:sldLayoutId id="2147484054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r" defTabSz="914400" rtl="0" eaLnBrk="1" latinLnBrk="0" hangingPunct="1">
        <a:lnSpc>
          <a:spcPts val="2000"/>
        </a:lnSpc>
        <a:spcBef>
          <a:spcPct val="0"/>
        </a:spcBef>
        <a:buNone/>
        <a:defRPr sz="1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1440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+mj-lt"/>
        <a:buAutoNum type="arabi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999" y="0"/>
            <a:ext cx="7713099" cy="158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999" y="1584000"/>
            <a:ext cx="7713099" cy="45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27998" y="6120000"/>
            <a:ext cx="879615" cy="323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1000" dirty="0" smtClean="0">
                <a:solidFill>
                  <a:srgbClr val="004A87"/>
                </a:solidFill>
                <a:latin typeface="Verdana"/>
              </a:rPr>
              <a:t>Aston Group</a:t>
            </a:r>
            <a:endParaRPr lang="ru-RU" sz="1000" dirty="0">
              <a:solidFill>
                <a:srgbClr val="004A87"/>
              </a:solidFill>
              <a:latin typeface="Verdana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156000"/>
            <a:ext cx="428625" cy="428625"/>
          </a:xfrm>
          <a:prstGeom prst="rect">
            <a:avLst/>
          </a:prstGeom>
        </p:spPr>
      </p:pic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43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51" r:id="rId3"/>
    <p:sldLayoutId id="2147484024" r:id="rId4"/>
    <p:sldLayoutId id="2147484025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2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1440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+mj-lt"/>
        <a:buAutoNum type="arabi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999" y="0"/>
            <a:ext cx="7713099" cy="158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999" y="1584000"/>
            <a:ext cx="7713099" cy="45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27998" y="6120000"/>
            <a:ext cx="879615" cy="323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1000" dirty="0" smtClean="0">
                <a:solidFill>
                  <a:srgbClr val="004A87"/>
                </a:solidFill>
                <a:latin typeface="Verdana"/>
              </a:rPr>
              <a:t>Aston Group</a:t>
            </a:r>
            <a:endParaRPr lang="ru-RU" sz="1000" dirty="0">
              <a:solidFill>
                <a:srgbClr val="004A87"/>
              </a:solidFill>
              <a:latin typeface="Verdana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156000"/>
            <a:ext cx="428625" cy="428625"/>
          </a:xfrm>
          <a:prstGeom prst="rect">
            <a:avLst/>
          </a:prstGeom>
        </p:spPr>
      </p:pic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44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2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1440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+mj-lt"/>
        <a:buAutoNum type="arabi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999" y="0"/>
            <a:ext cx="7713099" cy="158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999" y="1584000"/>
            <a:ext cx="7713099" cy="45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27998" y="6120000"/>
            <a:ext cx="879615" cy="323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1000" dirty="0" smtClean="0">
                <a:solidFill>
                  <a:srgbClr val="004A87"/>
                </a:solidFill>
                <a:latin typeface="Verdana"/>
              </a:rPr>
              <a:t>Aston Group</a:t>
            </a:r>
            <a:endParaRPr lang="ru-RU" sz="1000" dirty="0">
              <a:solidFill>
                <a:srgbClr val="004A87"/>
              </a:solidFill>
              <a:latin typeface="Verdana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156000"/>
            <a:ext cx="428625" cy="428625"/>
          </a:xfrm>
          <a:prstGeom prst="rect">
            <a:avLst/>
          </a:prstGeom>
        </p:spPr>
      </p:pic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8069920-5C60-4356-9C49-AC3F83CD36DF}" type="datetime6">
              <a:rPr lang="en-US" smtClean="0"/>
              <a:t>November 15</a:t>
            </a:fld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06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52" r:id="rId2"/>
    <p:sldLayoutId id="2147484034" r:id="rId3"/>
    <p:sldLayoutId id="2147484036" r:id="rId4"/>
    <p:sldLayoutId id="2147484037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2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1440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+mj-lt"/>
        <a:buAutoNum type="arabi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000" y="0"/>
            <a:ext cx="7739998" cy="158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001" y="1584000"/>
            <a:ext cx="7739999" cy="45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92888" y="6120000"/>
            <a:ext cx="864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9E69EB68-646B-439B-AE3F-8399296DA17B}" type="datetime6">
              <a:rPr lang="en-US" smtClean="0">
                <a:solidFill>
                  <a:srgbClr val="004A87"/>
                </a:solidFill>
              </a:rPr>
              <a:t>November 15</a:t>
            </a:fld>
            <a:endParaRPr lang="ru-RU" dirty="0">
              <a:solidFill>
                <a:srgbClr val="004A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000" y="6120000"/>
            <a:ext cx="396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921F50E-8272-46EF-8287-BF4A835934F7}" type="slidenum">
              <a:rPr lang="ru-RU" smtClean="0">
                <a:solidFill>
                  <a:srgbClr val="004A87"/>
                </a:solidFill>
              </a:rPr>
              <a:pPr/>
              <a:t>‹#›</a:t>
            </a:fld>
            <a:endParaRPr lang="ru-RU" dirty="0">
              <a:solidFill>
                <a:srgbClr val="004A87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27998" y="6120000"/>
            <a:ext cx="877511" cy="323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1000" dirty="0" smtClean="0">
                <a:solidFill>
                  <a:srgbClr val="004A87"/>
                </a:solidFill>
                <a:latin typeface="Verdana"/>
              </a:rPr>
              <a:t>Aston Group</a:t>
            </a:r>
            <a:endParaRPr lang="ru-RU" sz="1000" dirty="0">
              <a:solidFill>
                <a:srgbClr val="004A87"/>
              </a:solidFill>
              <a:latin typeface="Verdana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156000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7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50" r:id="rId2"/>
    <p:sldLayoutId id="2147484040" r:id="rId3"/>
    <p:sldLayoutId id="2147484041" r:id="rId4"/>
    <p:sldLayoutId id="2147484042" r:id="rId5"/>
    <p:sldLayoutId id="2147484043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2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1440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+mj-lt"/>
        <a:buAutoNum type="arabi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 noGrp="1"/>
          </p:cNvSpPr>
          <p:nvPr>
            <p:ph type="title"/>
          </p:nvPr>
        </p:nvSpPr>
        <p:spPr>
          <a:xfrm>
            <a:off x="3152220" y="2315900"/>
            <a:ext cx="5991779" cy="2719297"/>
          </a:xfrm>
        </p:spPr>
        <p:txBody>
          <a:bodyPr/>
          <a:lstStyle/>
          <a:p>
            <a:pPr lvl="0" algn="l">
              <a:lnSpc>
                <a:spcPct val="100000"/>
              </a:lnSpc>
            </a:pPr>
            <a:r>
              <a:rPr lang="en-GB" sz="1800" dirty="0" smtClean="0">
                <a:solidFill>
                  <a:srgbClr val="FFFFFF"/>
                </a:solidFill>
              </a:rPr>
              <a:t>Organized system of lab diagnostics: important </a:t>
            </a:r>
            <a:r>
              <a:rPr lang="en-GB" sz="1800" dirty="0">
                <a:solidFill>
                  <a:srgbClr val="FFFFFF"/>
                </a:solidFill>
              </a:rPr>
              <a:t>tool </a:t>
            </a:r>
            <a:r>
              <a:rPr lang="en-GB" sz="1800" dirty="0" smtClean="0">
                <a:solidFill>
                  <a:srgbClr val="FFFFFF"/>
                </a:solidFill>
              </a:rPr>
              <a:t>in improving the quality of care </a:t>
            </a:r>
            <a:endParaRPr lang="en-GB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241246" y="-15444"/>
            <a:ext cx="5858661" cy="1583996"/>
          </a:xfrm>
        </p:spPr>
        <p:txBody>
          <a:bodyPr/>
          <a:lstStyle/>
          <a:p>
            <a:pPr lvl="0"/>
            <a:r>
              <a:rPr lang="en-GB" sz="2000" dirty="0" smtClean="0"/>
              <a:t>Project </a:t>
            </a:r>
            <a:r>
              <a:rPr lang="en-GB" sz="2000" dirty="0"/>
              <a:t>management </a:t>
            </a:r>
          </a:p>
        </p:txBody>
      </p:sp>
      <p:sp>
        <p:nvSpPr>
          <p:cNvPr id="3" name="Дата 6"/>
          <p:cNvSpPr txBox="1"/>
          <p:nvPr/>
        </p:nvSpPr>
        <p:spPr>
          <a:xfrm>
            <a:off x="1692883" y="6119996"/>
            <a:ext cx="863998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B8A2C1-2F38-4E63-AAD5-1590611799EC}" type="datetime6">
              <a:rPr lang="en-US" sz="1000" b="0" i="0" u="none" strike="noStrike" kern="1200" cap="none" spc="0" baseline="0">
                <a:solidFill>
                  <a:srgbClr val="004A87"/>
                </a:solidFill>
                <a:uFillTx/>
                <a:latin typeface="Verdana"/>
                <a:cs typeface="Arial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November 15</a:t>
            </a:fld>
            <a:endParaRPr lang="en-US" sz="1000" b="0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sp>
        <p:nvSpPr>
          <p:cNvPr id="4" name="Номер слайда 7"/>
          <p:cNvSpPr txBox="1"/>
          <p:nvPr/>
        </p:nvSpPr>
        <p:spPr>
          <a:xfrm>
            <a:off x="8172001" y="6119996"/>
            <a:ext cx="395999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1FAA5A-16C0-46B8-BCA5-BD2D58C66F09}" type="slidenum">
              <a:t>9</a:t>
            </a:fld>
            <a:endParaRPr lang="en-GB" sz="1000" b="1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cxnSp>
        <p:nvCxnSpPr>
          <p:cNvPr id="5" name="Прямая соединительная линия 39"/>
          <p:cNvCxnSpPr/>
          <p:nvPr/>
        </p:nvCxnSpPr>
        <p:spPr>
          <a:xfrm flipH="1">
            <a:off x="6170581" y="6282001"/>
            <a:ext cx="1859835" cy="0"/>
          </a:xfrm>
          <a:prstGeom prst="straightConnector1">
            <a:avLst/>
          </a:prstGeom>
          <a:noFill/>
          <a:ln w="25402" cap="flat">
            <a:solidFill>
              <a:srgbClr val="D6D5ED"/>
            </a:solidFill>
            <a:prstDash val="solid"/>
          </a:ln>
        </p:spPr>
      </p:cxnSp>
      <p:pic>
        <p:nvPicPr>
          <p:cNvPr id="6" name="Изображение 31" descr="Aston_Group_Logo_Pa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2" y="169767"/>
            <a:ext cx="1354601" cy="65848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" name="Схема 9"/>
          <p:cNvGrpSpPr/>
          <p:nvPr/>
        </p:nvGrpSpPr>
        <p:grpSpPr>
          <a:xfrm>
            <a:off x="-3180109" y="109398"/>
            <a:ext cx="12155900" cy="7344387"/>
            <a:chOff x="-3180109" y="109398"/>
            <a:chExt cx="12155900" cy="7344387"/>
          </a:xfrm>
        </p:grpSpPr>
        <p:sp>
          <p:nvSpPr>
            <p:cNvPr id="8" name="Полилиния 7"/>
            <p:cNvSpPr/>
            <p:nvPr/>
          </p:nvSpPr>
          <p:spPr>
            <a:xfrm>
              <a:off x="-3180109" y="109398"/>
              <a:ext cx="7344387" cy="7344387"/>
            </a:xfrm>
            <a:custGeom>
              <a:avLst>
                <a:gd name="f13" fmla="val 225"/>
                <a:gd name="f14" fmla="val 315"/>
                <a:gd name="f15" fmla="val 294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225"/>
                <a:gd name="f14" fmla="val 315"/>
                <a:gd name="f15" fmla="val 294"/>
                <a:gd name="f16" fmla="+- 0 0 -315"/>
                <a:gd name="f17" fmla="+- 0 0 -225"/>
                <a:gd name="f18" fmla="+- 0 0 -270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noFill/>
            <a:ln w="25402" cap="flat">
              <a:solidFill>
                <a:srgbClr val="C1BFE5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474162" y="1271738"/>
              <a:ext cx="5392838" cy="7123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92837"/>
                <a:gd name="f7" fmla="val 712318"/>
                <a:gd name="f8" fmla="val 118722"/>
                <a:gd name="f9" fmla="val 53154"/>
                <a:gd name="f10" fmla="val 5274115"/>
                <a:gd name="f11" fmla="val 5339683"/>
                <a:gd name="f12" fmla="val 593596"/>
                <a:gd name="f13" fmla="val 659164"/>
                <a:gd name="f14" fmla="+- 0 0 -90"/>
                <a:gd name="f15" fmla="*/ f3 1 5392837"/>
                <a:gd name="f16" fmla="*/ f4 1 7123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5392837"/>
                <a:gd name="f25" fmla="*/ f21 1 712318"/>
                <a:gd name="f26" fmla="*/ 0 f22 1"/>
                <a:gd name="f27" fmla="*/ 118722 f21 1"/>
                <a:gd name="f28" fmla="*/ 118722 f22 1"/>
                <a:gd name="f29" fmla="*/ 0 f21 1"/>
                <a:gd name="f30" fmla="*/ 5274115 f22 1"/>
                <a:gd name="f31" fmla="*/ 5392837 f22 1"/>
                <a:gd name="f32" fmla="*/ 593596 f21 1"/>
                <a:gd name="f33" fmla="*/ 712318 f21 1"/>
                <a:gd name="f34" fmla="+- f23 0 f1"/>
                <a:gd name="f35" fmla="*/ f26 1 5392837"/>
                <a:gd name="f36" fmla="*/ f27 1 712318"/>
                <a:gd name="f37" fmla="*/ f28 1 5392837"/>
                <a:gd name="f38" fmla="*/ f29 1 712318"/>
                <a:gd name="f39" fmla="*/ f30 1 5392837"/>
                <a:gd name="f40" fmla="*/ f31 1 5392837"/>
                <a:gd name="f41" fmla="*/ f32 1 712318"/>
                <a:gd name="f42" fmla="*/ f33 1 712318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5392837" h="71231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6345" cap="flat">
              <a:solidFill>
                <a:srgbClr val="003765"/>
              </a:solidFill>
              <a:prstDash val="solid"/>
            </a:ln>
          </p:spPr>
          <p:txBody>
            <a:bodyPr vert="horz" wrap="square" lIns="490749" tIns="55092" rIns="55092" bIns="55092" anchor="ctr" anchorCtr="0" compatLnSpc="1">
              <a:noAutofit/>
            </a:bodyPr>
            <a:lstStyle/>
            <a:p>
              <a:pPr marL="0" marR="0" lvl="0" indent="0" algn="l" defTabSz="35560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800" b="1" i="0" u="none" strike="noStrike" kern="1200" cap="all" spc="0" baseline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DEDICATED </a:t>
              </a:r>
              <a:r>
                <a:rPr lang="en-GB" sz="800" b="1" i="0" u="none" strike="noStrike" kern="1200" cap="all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project manager</a:t>
              </a:r>
            </a:p>
            <a:p>
              <a:pPr marL="0" marR="0" lvl="0" indent="0" algn="l" defTabSz="35560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800" b="1" i="0" u="none" strike="noStrike" kern="1200" cap="all" spc="0" baseline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hotline</a:t>
              </a:r>
              <a:r>
                <a:rPr lang="en-GB" sz="800" b="1" i="0" u="none" strike="noStrike" kern="1200" cap="all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,  project </a:t>
              </a:r>
              <a:r>
                <a:rPr lang="en-GB" sz="800" b="1" i="0" u="none" strike="noStrike" kern="1200" cap="all" spc="0" baseline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WEBSITE</a:t>
              </a:r>
              <a:endParaRPr lang="en-GB" sz="800" b="1" i="0" u="none" strike="noStrike" kern="1200" cap="all" spc="0" baseline="0" dirty="0">
                <a:solidFill>
                  <a:srgbClr val="000000"/>
                </a:solidFill>
                <a:uFillTx/>
                <a:latin typeface="Verdana"/>
                <a:cs typeface="Calibri" pitchFamily="34"/>
              </a:endParaRPr>
            </a:p>
            <a:p>
              <a:pPr marL="0" marR="0" lvl="0" indent="0" algn="l" defTabSz="35560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800" b="0" i="0" u="none" strike="noStrike" kern="1200" cap="none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Data manager </a:t>
              </a:r>
              <a:r>
                <a:rPr lang="en-GB" sz="8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24/5</a:t>
              </a:r>
              <a:endParaRPr lang="en-GB" sz="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Calibri" pitchFamily="34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122968" y="1475073"/>
              <a:ext cx="626720" cy="54953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1BFE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055487" y="2181703"/>
              <a:ext cx="4920304" cy="5744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20301"/>
                <a:gd name="f7" fmla="val 574464"/>
                <a:gd name="f8" fmla="val 95746"/>
                <a:gd name="f9" fmla="val 42867"/>
                <a:gd name="f10" fmla="val 4824555"/>
                <a:gd name="f11" fmla="val 4877434"/>
                <a:gd name="f12" fmla="val 478718"/>
                <a:gd name="f13" fmla="val 531597"/>
                <a:gd name="f14" fmla="+- 0 0 -90"/>
                <a:gd name="f15" fmla="*/ f3 1 4920301"/>
                <a:gd name="f16" fmla="*/ f4 1 57446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920301"/>
                <a:gd name="f25" fmla="*/ f21 1 574464"/>
                <a:gd name="f26" fmla="*/ 0 f22 1"/>
                <a:gd name="f27" fmla="*/ 95746 f21 1"/>
                <a:gd name="f28" fmla="*/ 95746 f22 1"/>
                <a:gd name="f29" fmla="*/ 0 f21 1"/>
                <a:gd name="f30" fmla="*/ 4824555 f22 1"/>
                <a:gd name="f31" fmla="*/ 4920301 f22 1"/>
                <a:gd name="f32" fmla="*/ 478718 f21 1"/>
                <a:gd name="f33" fmla="*/ 574464 f21 1"/>
                <a:gd name="f34" fmla="+- f23 0 f1"/>
                <a:gd name="f35" fmla="*/ f26 1 4920301"/>
                <a:gd name="f36" fmla="*/ f27 1 574464"/>
                <a:gd name="f37" fmla="*/ f28 1 4920301"/>
                <a:gd name="f38" fmla="*/ f29 1 574464"/>
                <a:gd name="f39" fmla="*/ f30 1 4920301"/>
                <a:gd name="f40" fmla="*/ f31 1 4920301"/>
                <a:gd name="f41" fmla="*/ f32 1 574464"/>
                <a:gd name="f42" fmla="*/ f33 1 57446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4920301" h="57446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6345" cap="flat">
              <a:solidFill>
                <a:srgbClr val="003765"/>
              </a:solidFill>
              <a:prstDash val="solid"/>
            </a:ln>
          </p:spPr>
          <p:txBody>
            <a:bodyPr vert="horz" wrap="square" lIns="484028" tIns="48362" rIns="48362" bIns="4836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800" b="1" i="0" u="none" strike="noStrike" kern="1200" cap="all" spc="0" baseline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regional </a:t>
              </a:r>
              <a:r>
                <a:rPr lang="en-GB" sz="800" b="1" i="0" u="none" strike="noStrike" kern="1200" cap="all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coverage: 800+  field force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800" b="0" i="0" u="none" strike="noStrike" kern="1200" cap="none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No need </a:t>
              </a:r>
              <a:r>
                <a:rPr lang="en-GB" sz="8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to worry</a:t>
              </a:r>
              <a:r>
                <a:rPr lang="en-GB" sz="800" b="0" i="0" u="none" strike="noStrike" kern="1200" cap="none" spc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 about</a:t>
              </a:r>
              <a:r>
                <a:rPr lang="en-GB" sz="8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 </a:t>
              </a:r>
              <a:r>
                <a:rPr lang="en-GB" sz="800" b="0" i="0" u="none" strike="noStrike" kern="1200" cap="none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business trips to the regions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586267" y="2222257"/>
              <a:ext cx="626720" cy="54953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1BFE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115705" y="3063843"/>
              <a:ext cx="4704222" cy="5744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04222"/>
                <a:gd name="f7" fmla="val 574464"/>
                <a:gd name="f8" fmla="val 95746"/>
                <a:gd name="f9" fmla="val 42867"/>
                <a:gd name="f10" fmla="val 4608476"/>
                <a:gd name="f11" fmla="val 4661355"/>
                <a:gd name="f12" fmla="val 478718"/>
                <a:gd name="f13" fmla="val 531597"/>
                <a:gd name="f14" fmla="+- 0 0 -90"/>
                <a:gd name="f15" fmla="*/ f3 1 4704222"/>
                <a:gd name="f16" fmla="*/ f4 1 57446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704222"/>
                <a:gd name="f25" fmla="*/ f21 1 574464"/>
                <a:gd name="f26" fmla="*/ 0 f22 1"/>
                <a:gd name="f27" fmla="*/ 95746 f21 1"/>
                <a:gd name="f28" fmla="*/ 95746 f22 1"/>
                <a:gd name="f29" fmla="*/ 0 f21 1"/>
                <a:gd name="f30" fmla="*/ 4608476 f22 1"/>
                <a:gd name="f31" fmla="*/ 4704222 f22 1"/>
                <a:gd name="f32" fmla="*/ 478718 f21 1"/>
                <a:gd name="f33" fmla="*/ 574464 f21 1"/>
                <a:gd name="f34" fmla="+- f23 0 f1"/>
                <a:gd name="f35" fmla="*/ f26 1 4704222"/>
                <a:gd name="f36" fmla="*/ f27 1 574464"/>
                <a:gd name="f37" fmla="*/ f28 1 4704222"/>
                <a:gd name="f38" fmla="*/ f29 1 574464"/>
                <a:gd name="f39" fmla="*/ f30 1 4704222"/>
                <a:gd name="f40" fmla="*/ f31 1 4704222"/>
                <a:gd name="f41" fmla="*/ f32 1 574464"/>
                <a:gd name="f42" fmla="*/ f33 1 57446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4704222" h="57446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6345" cap="flat">
              <a:solidFill>
                <a:srgbClr val="003765"/>
              </a:solidFill>
              <a:prstDash val="solid"/>
            </a:ln>
          </p:spPr>
          <p:txBody>
            <a:bodyPr vert="horz" wrap="square" lIns="484028" tIns="48362" rIns="48362" bIns="4836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800" b="1" i="0" u="none" strike="noStrike" kern="1200" cap="all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Software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800" b="0" i="0" u="none" strike="noStrike" kern="1200" cap="none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ASTON </a:t>
              </a:r>
              <a:r>
                <a:rPr lang="en-GB" sz="8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utilizes unique </a:t>
              </a:r>
              <a:r>
                <a:rPr lang="en-GB" sz="800" b="1" i="0" u="none" strike="noStrike" kern="1200" cap="none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QUINTA</a:t>
              </a:r>
              <a:r>
                <a:rPr lang="en-GB" sz="800" b="0" i="0" u="none" strike="noStrike" kern="1200" cap="none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 software </a:t>
              </a:r>
              <a:r>
                <a:rPr lang="en-GB" sz="8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based </a:t>
              </a:r>
              <a:r>
                <a:rPr lang="en-GB" sz="800" b="0" i="0" u="none" strike="noStrike" kern="1200" cap="none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on Microsoft Dynamics CRM platform 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802349" y="3083841"/>
              <a:ext cx="626720" cy="54953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1BFE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115705" y="3828830"/>
              <a:ext cx="4704222" cy="7665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04222"/>
                <a:gd name="f7" fmla="val 766571"/>
                <a:gd name="f8" fmla="val 127764"/>
                <a:gd name="f9" fmla="val 57202"/>
                <a:gd name="f10" fmla="val 4576458"/>
                <a:gd name="f11" fmla="val 4647020"/>
                <a:gd name="f12" fmla="val 638807"/>
                <a:gd name="f13" fmla="val 709369"/>
                <a:gd name="f14" fmla="+- 0 0 -90"/>
                <a:gd name="f15" fmla="*/ f3 1 4704222"/>
                <a:gd name="f16" fmla="*/ f4 1 76657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704222"/>
                <a:gd name="f25" fmla="*/ f21 1 766571"/>
                <a:gd name="f26" fmla="*/ 0 f22 1"/>
                <a:gd name="f27" fmla="*/ 127764 f21 1"/>
                <a:gd name="f28" fmla="*/ 127764 f22 1"/>
                <a:gd name="f29" fmla="*/ 0 f21 1"/>
                <a:gd name="f30" fmla="*/ 4576458 f22 1"/>
                <a:gd name="f31" fmla="*/ 4704222 f22 1"/>
                <a:gd name="f32" fmla="*/ 638807 f21 1"/>
                <a:gd name="f33" fmla="*/ 766571 f21 1"/>
                <a:gd name="f34" fmla="+- f23 0 f1"/>
                <a:gd name="f35" fmla="*/ f26 1 4704222"/>
                <a:gd name="f36" fmla="*/ f27 1 766571"/>
                <a:gd name="f37" fmla="*/ f28 1 4704222"/>
                <a:gd name="f38" fmla="*/ f29 1 766571"/>
                <a:gd name="f39" fmla="*/ f30 1 4704222"/>
                <a:gd name="f40" fmla="*/ f31 1 4704222"/>
                <a:gd name="f41" fmla="*/ f32 1 766571"/>
                <a:gd name="f42" fmla="*/ f33 1 76657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4704222" h="76657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6345" cap="flat">
              <a:solidFill>
                <a:srgbClr val="003765"/>
              </a:solidFill>
              <a:prstDash val="solid"/>
            </a:ln>
          </p:spPr>
          <p:txBody>
            <a:bodyPr vert="horz" wrap="square" lIns="493401" tIns="57744" rIns="57744" bIns="57744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800" b="1" i="0" u="none" strike="noStrike" kern="1200" cap="all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Personal data protection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800" b="0" i="0" u="none" strike="noStrike" kern="1200" cap="none" spc="0" baseline="0" dirty="0">
                  <a:solidFill>
                    <a:srgbClr val="000000"/>
                  </a:solidFill>
                  <a:uFillTx/>
                  <a:latin typeface="Verdana"/>
                </a:rPr>
                <a:t>Compliance with </a:t>
              </a:r>
              <a:r>
                <a:rPr lang="en-GB" sz="800" dirty="0">
                  <a:solidFill>
                    <a:srgbClr val="000000"/>
                  </a:solidFill>
                  <a:latin typeface="Verdana"/>
                </a:rPr>
                <a:t>Federal Law # </a:t>
              </a:r>
              <a:r>
                <a:rPr lang="en-GB" sz="800" dirty="0" smtClean="0">
                  <a:solidFill>
                    <a:srgbClr val="000000"/>
                  </a:solidFill>
                  <a:latin typeface="Verdana"/>
                </a:rPr>
                <a:t>152 (</a:t>
              </a:r>
              <a:r>
                <a:rPr lang="en-GB" sz="8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Verdana"/>
                </a:rPr>
                <a:t>personal </a:t>
              </a:r>
              <a:r>
                <a:rPr lang="en-GB" sz="800" b="0" i="0" u="none" strike="noStrike" kern="1200" cap="none" spc="0" baseline="0" dirty="0">
                  <a:solidFill>
                    <a:srgbClr val="000000"/>
                  </a:solidFill>
                  <a:uFillTx/>
                  <a:latin typeface="Verdana"/>
                </a:rPr>
                <a:t>data storage and </a:t>
              </a:r>
              <a:r>
                <a:rPr lang="en-GB" sz="8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Verdana"/>
                </a:rPr>
                <a:t>processing)</a:t>
              </a:r>
              <a:endParaRPr lang="en-GB" sz="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802349" y="3937351"/>
              <a:ext cx="626720" cy="54953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1BFE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899623" y="4729240"/>
              <a:ext cx="4920304" cy="8103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20301"/>
                <a:gd name="f7" fmla="val 688926"/>
                <a:gd name="f8" fmla="val 114823"/>
                <a:gd name="f9" fmla="val 51408"/>
                <a:gd name="f10" fmla="val 4805478"/>
                <a:gd name="f11" fmla="val 4868893"/>
                <a:gd name="f12" fmla="val 574103"/>
                <a:gd name="f13" fmla="val 637518"/>
                <a:gd name="f14" fmla="+- 0 0 -90"/>
                <a:gd name="f15" fmla="*/ f3 1 4920301"/>
                <a:gd name="f16" fmla="*/ f4 1 6889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920301"/>
                <a:gd name="f25" fmla="*/ f21 1 688926"/>
                <a:gd name="f26" fmla="*/ 0 f22 1"/>
                <a:gd name="f27" fmla="*/ 114823 f21 1"/>
                <a:gd name="f28" fmla="*/ 114823 f22 1"/>
                <a:gd name="f29" fmla="*/ 0 f21 1"/>
                <a:gd name="f30" fmla="*/ 4805478 f22 1"/>
                <a:gd name="f31" fmla="*/ 4920301 f22 1"/>
                <a:gd name="f32" fmla="*/ 574103 f21 1"/>
                <a:gd name="f33" fmla="*/ 688926 f21 1"/>
                <a:gd name="f34" fmla="+- f23 0 f1"/>
                <a:gd name="f35" fmla="*/ f26 1 4920301"/>
                <a:gd name="f36" fmla="*/ f27 1 688926"/>
                <a:gd name="f37" fmla="*/ f28 1 4920301"/>
                <a:gd name="f38" fmla="*/ f29 1 688926"/>
                <a:gd name="f39" fmla="*/ f30 1 4920301"/>
                <a:gd name="f40" fmla="*/ f31 1 4920301"/>
                <a:gd name="f41" fmla="*/ f32 1 688926"/>
                <a:gd name="f42" fmla="*/ f33 1 68892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4920301" h="68892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6345" cap="flat">
              <a:solidFill>
                <a:srgbClr val="003765"/>
              </a:solidFill>
              <a:prstDash val="solid"/>
            </a:ln>
          </p:spPr>
          <p:txBody>
            <a:bodyPr vert="horz" wrap="square" lIns="489615" tIns="53949" rIns="53949" bIns="53949" anchor="ctr" anchorCtr="0" compatLnSpc="1">
              <a:noAutofit/>
            </a:bodyPr>
            <a:lstStyle/>
            <a:p>
              <a:pPr marL="0" marR="0" lvl="0" indent="0" algn="just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800" b="1" i="0" u="none" strike="noStrike" kern="1200" cap="all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Processing and storage of personal data in a dedicated data center located on the territory of Russia in </a:t>
              </a:r>
              <a:r>
                <a:rPr lang="en-GB" sz="800" b="1" i="0" u="none" strike="noStrike" kern="1200" cap="all" spc="0" baseline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compliance </a:t>
              </a:r>
              <a:r>
                <a:rPr lang="en-GB" sz="800" b="1" i="0" u="none" strike="noStrike" kern="1200" cap="all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with the </a:t>
              </a:r>
              <a:r>
                <a:rPr lang="en-GB" sz="800" b="1" i="0" u="none" strike="noStrike" kern="1200" cap="all" spc="0" baseline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Federal </a:t>
              </a:r>
              <a:r>
                <a:rPr lang="en-GB" sz="800" b="1" i="0" u="none" strike="noStrike" kern="1200" cap="all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Law  # </a:t>
              </a:r>
              <a:r>
                <a:rPr lang="en-GB" sz="800" b="1" i="0" u="none" strike="noStrike" kern="1200" cap="all" spc="0" baseline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242. </a:t>
              </a:r>
              <a:r>
                <a:rPr lang="en-GB" sz="800" cap="all" dirty="0" smtClean="0">
                  <a:solidFill>
                    <a:srgbClr val="000000"/>
                  </a:solidFill>
                  <a:latin typeface="Verdana"/>
                  <a:cs typeface="Calibri" pitchFamily="34"/>
                </a:rPr>
                <a:t>T</a:t>
              </a:r>
              <a:r>
                <a:rPr lang="en-GB" sz="800" i="0" u="none" strike="noStrike" kern="1200" cap="all" spc="0" baseline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his law requires the operators to store and process personal data of </a:t>
              </a:r>
              <a:r>
                <a:rPr lang="en-GB" sz="800" cap="all" dirty="0" smtClean="0">
                  <a:solidFill>
                    <a:srgbClr val="000000"/>
                  </a:solidFill>
                  <a:latin typeface="Verdana"/>
                  <a:cs typeface="Calibri" pitchFamily="34"/>
                </a:rPr>
                <a:t>russian</a:t>
              </a:r>
              <a:r>
                <a:rPr lang="en-GB" sz="800" i="0" u="none" strike="noStrike" kern="1200" cap="all" spc="0" baseline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 citizens using databases (servers) located on the territory of the russian federation.</a:t>
              </a:r>
              <a:endParaRPr lang="en-GB" sz="800" i="0" u="none" strike="noStrike" kern="1200" cap="all" spc="0" baseline="0" dirty="0">
                <a:solidFill>
                  <a:srgbClr val="000000"/>
                </a:solidFill>
                <a:uFillTx/>
                <a:latin typeface="Verdana"/>
                <a:cs typeface="Calibri" pitchFamily="34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586267" y="4798935"/>
              <a:ext cx="626720" cy="54953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1BFE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427088" y="5648056"/>
              <a:ext cx="5392838" cy="5744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92837"/>
                <a:gd name="f7" fmla="val 574464"/>
                <a:gd name="f8" fmla="val 95746"/>
                <a:gd name="f9" fmla="val 42867"/>
                <a:gd name="f10" fmla="val 5297091"/>
                <a:gd name="f11" fmla="val 5349970"/>
                <a:gd name="f12" fmla="val 478718"/>
                <a:gd name="f13" fmla="val 531597"/>
                <a:gd name="f14" fmla="+- 0 0 -90"/>
                <a:gd name="f15" fmla="*/ f3 1 5392837"/>
                <a:gd name="f16" fmla="*/ f4 1 57446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5392837"/>
                <a:gd name="f25" fmla="*/ f21 1 574464"/>
                <a:gd name="f26" fmla="*/ 0 f22 1"/>
                <a:gd name="f27" fmla="*/ 95746 f21 1"/>
                <a:gd name="f28" fmla="*/ 95746 f22 1"/>
                <a:gd name="f29" fmla="*/ 0 f21 1"/>
                <a:gd name="f30" fmla="*/ 5297091 f22 1"/>
                <a:gd name="f31" fmla="*/ 5392837 f22 1"/>
                <a:gd name="f32" fmla="*/ 478718 f21 1"/>
                <a:gd name="f33" fmla="*/ 574464 f21 1"/>
                <a:gd name="f34" fmla="+- f23 0 f1"/>
                <a:gd name="f35" fmla="*/ f26 1 5392837"/>
                <a:gd name="f36" fmla="*/ f27 1 574464"/>
                <a:gd name="f37" fmla="*/ f28 1 5392837"/>
                <a:gd name="f38" fmla="*/ f29 1 574464"/>
                <a:gd name="f39" fmla="*/ f30 1 5392837"/>
                <a:gd name="f40" fmla="*/ f31 1 5392837"/>
                <a:gd name="f41" fmla="*/ f32 1 574464"/>
                <a:gd name="f42" fmla="*/ f33 1 57446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5392837" h="57446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6345" cap="flat">
              <a:solidFill>
                <a:srgbClr val="003765"/>
              </a:solidFill>
              <a:prstDash val="solid"/>
            </a:ln>
          </p:spPr>
          <p:txBody>
            <a:bodyPr vert="horz" wrap="square" lIns="484028" tIns="48362" rIns="48362" bIns="48362" anchor="ctr" anchorCtr="0" compatLnSpc="1">
              <a:noAutofit/>
            </a:bodyPr>
            <a:lstStyle/>
            <a:p>
              <a:pPr marL="0" marR="0" lvl="0" indent="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800" b="1" i="0" u="none" strike="noStrike" kern="1200" cap="all" spc="0" baseline="0" dirty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Automated system to aggregate patient data and lab test information</a:t>
              </a:r>
            </a:p>
            <a:p>
              <a:pPr marL="0" marR="0" lvl="0" indent="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8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Verdana"/>
                  <a:cs typeface="Calibri" pitchFamily="34"/>
                </a:rPr>
                <a:t>Online tracking of lab test results</a:t>
              </a:r>
              <a:endParaRPr lang="en-GB" sz="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Calibri" pitchFamily="34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113733" y="5660520"/>
              <a:ext cx="626720" cy="54953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1BFE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1" name="Прямоугольник 10"/>
          <p:cNvSpPr/>
          <p:nvPr/>
        </p:nvSpPr>
        <p:spPr>
          <a:xfrm>
            <a:off x="145380" y="1522695"/>
            <a:ext cx="2996296" cy="73866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 smtClean="0">
                <a:solidFill>
                  <a:srgbClr val="004A87"/>
                </a:solidFill>
                <a:uFillTx/>
                <a:latin typeface="Verdana"/>
              </a:rPr>
              <a:t>Many years of </a:t>
            </a:r>
            <a:r>
              <a:rPr lang="en-GB" sz="1400" b="1" i="0" u="none" strike="noStrike" kern="1200" cap="none" spc="0" baseline="0" dirty="0">
                <a:solidFill>
                  <a:srgbClr val="004A87"/>
                </a:solidFill>
                <a:uFillTx/>
                <a:latin typeface="Verdana"/>
              </a:rPr>
              <a:t>experience in setting up and management of </a:t>
            </a:r>
            <a:r>
              <a:rPr lang="en-GB" sz="1400" b="1" i="0" u="none" strike="noStrike" kern="1200" cap="none" spc="0" baseline="0" dirty="0" smtClean="0">
                <a:solidFill>
                  <a:srgbClr val="004A87"/>
                </a:solidFill>
                <a:uFillTx/>
                <a:latin typeface="Verdana"/>
              </a:rPr>
              <a:t>lab </a:t>
            </a:r>
            <a:r>
              <a:rPr lang="en-GB" sz="1400" b="1" i="0" u="none" strike="noStrike" kern="1200" cap="none" spc="0" baseline="0" dirty="0">
                <a:solidFill>
                  <a:srgbClr val="004A87"/>
                </a:solidFill>
                <a:uFillTx/>
                <a:latin typeface="Verdana"/>
              </a:rPr>
              <a:t>diagnostics projects</a:t>
            </a:r>
          </a:p>
        </p:txBody>
      </p:sp>
      <p:sp>
        <p:nvSpPr>
          <p:cNvPr id="22" name="Скругленный прямоугольник 12"/>
          <p:cNvSpPr/>
          <p:nvPr/>
        </p:nvSpPr>
        <p:spPr>
          <a:xfrm>
            <a:off x="222976" y="2825614"/>
            <a:ext cx="3446145" cy="5981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PHYSICIAN – </a:t>
            </a:r>
            <a:r>
              <a:rPr lang="en-GB" sz="14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LAB </a:t>
            </a:r>
            <a:endParaRPr lang="en-GB" sz="14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rgbClr val="4A6B05"/>
                </a:solidFill>
                <a:latin typeface="Verdana"/>
              </a:rPr>
              <a:t>Continuous interaction</a:t>
            </a:r>
            <a:endParaRPr lang="en-GB" sz="14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</p:txBody>
      </p:sp>
      <p:sp>
        <p:nvSpPr>
          <p:cNvPr id="23" name="Скругленный прямоугольник 15"/>
          <p:cNvSpPr/>
          <p:nvPr/>
        </p:nvSpPr>
        <p:spPr>
          <a:xfrm>
            <a:off x="200436" y="3540383"/>
            <a:ext cx="3446145" cy="5981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EFFECTIVE LOGISTICS</a:t>
            </a:r>
          </a:p>
        </p:txBody>
      </p:sp>
      <p:sp>
        <p:nvSpPr>
          <p:cNvPr id="24" name="Скругленный прямоугольник 16"/>
          <p:cNvSpPr/>
          <p:nvPr/>
        </p:nvSpPr>
        <p:spPr>
          <a:xfrm>
            <a:off x="200436" y="4266846"/>
            <a:ext cx="3446145" cy="5981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DATA </a:t>
            </a:r>
            <a:r>
              <a:rPr lang="en-GB" sz="14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STORAGE</a:t>
            </a:r>
            <a:endParaRPr lang="en-GB" sz="14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999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241246" y="-15444"/>
            <a:ext cx="5858661" cy="1583996"/>
          </a:xfrm>
        </p:spPr>
        <p:txBody>
          <a:bodyPr/>
          <a:lstStyle/>
          <a:p>
            <a:pPr lvl="0"/>
            <a:r>
              <a:rPr lang="en-GB" sz="2000" dirty="0" smtClean="0"/>
              <a:t>Aston </a:t>
            </a:r>
            <a:r>
              <a:rPr lang="en-GB" sz="2000" dirty="0"/>
              <a:t>capabilities</a:t>
            </a:r>
          </a:p>
        </p:txBody>
      </p:sp>
      <p:sp>
        <p:nvSpPr>
          <p:cNvPr id="3" name="Дата 6"/>
          <p:cNvSpPr txBox="1"/>
          <p:nvPr/>
        </p:nvSpPr>
        <p:spPr>
          <a:xfrm>
            <a:off x="1692883" y="6119996"/>
            <a:ext cx="863998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A16C38-291A-45B5-8455-F88BAAC0EB04}" type="datetime6">
              <a:rPr lang="en-US" sz="1000" b="0" i="0" u="none" strike="noStrike" kern="1200" cap="none" spc="0" baseline="0">
                <a:solidFill>
                  <a:srgbClr val="004A87"/>
                </a:solidFill>
                <a:uFillTx/>
                <a:latin typeface="Verdana"/>
                <a:cs typeface="Arial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November 15</a:t>
            </a:fld>
            <a:endParaRPr lang="en-US" sz="1000" b="0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sp>
        <p:nvSpPr>
          <p:cNvPr id="4" name="Номер слайда 7"/>
          <p:cNvSpPr txBox="1"/>
          <p:nvPr/>
        </p:nvSpPr>
        <p:spPr>
          <a:xfrm>
            <a:off x="8172001" y="6119996"/>
            <a:ext cx="395999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D2757C-C7ED-40A9-B6D2-4B507C25AC0D}" type="slidenum">
              <a:t>10</a:t>
            </a:fld>
            <a:endParaRPr lang="en-GB" sz="1000" b="1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pic>
        <p:nvPicPr>
          <p:cNvPr id="5" name="Изображение 31" descr="Aston_Group_Logo_Pa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2" y="169767"/>
            <a:ext cx="1354601" cy="6584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Скругленный прямоугольник 11"/>
          <p:cNvSpPr/>
          <p:nvPr/>
        </p:nvSpPr>
        <p:spPr>
          <a:xfrm>
            <a:off x="4758702" y="1345631"/>
            <a:ext cx="2597444" cy="107364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DD5802"/>
                </a:solidFill>
                <a:uFillTx/>
                <a:latin typeface="Verdana"/>
              </a:rPr>
              <a:t>CALL </a:t>
            </a:r>
            <a:r>
              <a:rPr lang="en-GB" sz="1400" b="0" i="0" u="none" strike="noStrike" kern="1200" cap="none" spc="0" baseline="0" dirty="0">
                <a:solidFill>
                  <a:srgbClr val="DD5802"/>
                </a:solidFill>
                <a:uFillTx/>
                <a:latin typeface="Verdana"/>
              </a:rPr>
              <a:t>CENTER</a:t>
            </a:r>
            <a:r>
              <a:rPr lang="en-GB" sz="1400" b="0" i="0" u="none" strike="noStrike" kern="1200" cap="none" spc="0" baseline="0" dirty="0">
                <a:solidFill>
                  <a:srgbClr val="005A72"/>
                </a:solidFill>
                <a:uFillTx/>
                <a:latin typeface="Verdana"/>
              </a:rPr>
              <a:t> </a:t>
            </a:r>
            <a:endParaRPr lang="en-GB" sz="1400" b="0" i="0" u="none" strike="noStrike" kern="1200" cap="none" spc="0" baseline="0" dirty="0" smtClean="0">
              <a:solidFill>
                <a:srgbClr val="005A72"/>
              </a:solidFill>
              <a:uFillTx/>
              <a:latin typeface="Verdana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005A72"/>
                </a:solidFill>
                <a:uFillTx/>
                <a:latin typeface="Verdana"/>
              </a:rPr>
              <a:t>24/5 HOTLINE</a:t>
            </a:r>
            <a:endParaRPr lang="en-GB" sz="1400" b="0" i="0" u="none" strike="noStrike" kern="1200" cap="none" spc="0" baseline="0" dirty="0">
              <a:solidFill>
                <a:srgbClr val="005A72"/>
              </a:solidFill>
              <a:uFillTx/>
              <a:latin typeface="Verdana"/>
            </a:endParaRPr>
          </a:p>
        </p:txBody>
      </p:sp>
      <p:sp>
        <p:nvSpPr>
          <p:cNvPr id="7" name="Скругленный прямоугольник 13"/>
          <p:cNvSpPr/>
          <p:nvPr/>
        </p:nvSpPr>
        <p:spPr>
          <a:xfrm>
            <a:off x="1528547" y="1345631"/>
            <a:ext cx="2627757" cy="107364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rgbClr val="005A72"/>
                </a:solidFill>
                <a:latin typeface="Verdana"/>
              </a:rPr>
              <a:t>ONLINE SYSTEM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 smtClean="0">
                <a:solidFill>
                  <a:srgbClr val="005A72"/>
                </a:solidFill>
                <a:uFillTx/>
                <a:latin typeface="Verdana"/>
              </a:rPr>
              <a:t>QUINTA LAB</a:t>
            </a:r>
            <a:endParaRPr lang="en-US" sz="1400" b="0" i="0" u="none" strike="noStrike" kern="1200" cap="none" spc="0" baseline="0" dirty="0">
              <a:solidFill>
                <a:srgbClr val="005A72"/>
              </a:solidFill>
              <a:uFillTx/>
              <a:latin typeface="Verdana"/>
            </a:endParaRPr>
          </a:p>
        </p:txBody>
      </p:sp>
      <p:sp>
        <p:nvSpPr>
          <p:cNvPr id="8" name="Скругленный прямоугольник 14"/>
          <p:cNvSpPr/>
          <p:nvPr/>
        </p:nvSpPr>
        <p:spPr>
          <a:xfrm>
            <a:off x="1638732" y="2718886"/>
            <a:ext cx="2600453" cy="115250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5A72"/>
                </a:solidFill>
                <a:uFillTx/>
                <a:latin typeface="Verdana"/>
              </a:rPr>
              <a:t>RELIABLE </a:t>
            </a:r>
            <a:r>
              <a:rPr lang="en-GB" sz="1400" b="0" i="0" u="none" strike="noStrike" kern="1200" cap="none" spc="0" baseline="0" dirty="0" smtClean="0">
                <a:solidFill>
                  <a:srgbClr val="005A72"/>
                </a:solidFill>
                <a:uFillTx/>
                <a:latin typeface="Verdana"/>
              </a:rPr>
              <a:t>PARTNERS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005A72"/>
                </a:solidFill>
                <a:uFillTx/>
                <a:latin typeface="Verdana"/>
              </a:rPr>
              <a:t> </a:t>
            </a:r>
            <a:r>
              <a:rPr lang="en-US" sz="1400" dirty="0" smtClean="0">
                <a:solidFill>
                  <a:srgbClr val="DD5802"/>
                </a:solidFill>
                <a:latin typeface="Verdana"/>
              </a:rPr>
              <a:t>NATIONWIDE L</a:t>
            </a:r>
            <a:r>
              <a:rPr lang="en-GB" sz="1400" b="0" i="0" u="none" strike="noStrike" kern="1200" cap="none" spc="0" baseline="0" dirty="0" smtClean="0">
                <a:solidFill>
                  <a:srgbClr val="DD5802"/>
                </a:solidFill>
                <a:uFillTx/>
                <a:latin typeface="Verdana"/>
              </a:rPr>
              <a:t>AB NETWORKS </a:t>
            </a:r>
            <a:endParaRPr lang="en-GB" sz="1400" b="0" i="0" u="none" strike="noStrike" kern="1200" cap="none" spc="0" baseline="0" dirty="0">
              <a:solidFill>
                <a:srgbClr val="DD5802"/>
              </a:solidFill>
              <a:uFillTx/>
              <a:latin typeface="Verdana"/>
            </a:endParaRPr>
          </a:p>
        </p:txBody>
      </p:sp>
      <p:sp>
        <p:nvSpPr>
          <p:cNvPr id="9" name="Скругленный прямоугольник 17"/>
          <p:cNvSpPr/>
          <p:nvPr/>
        </p:nvSpPr>
        <p:spPr>
          <a:xfrm>
            <a:off x="4740688" y="2718886"/>
            <a:ext cx="2727444" cy="115250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DD5802"/>
                </a:solidFill>
                <a:uFillTx/>
                <a:latin typeface="Verdana"/>
              </a:rPr>
              <a:t>PHARMON DOCTORS </a:t>
            </a:r>
            <a:r>
              <a:rPr lang="en-US" sz="1400" b="0" i="0" u="none" strike="noStrike" kern="1200" cap="none" spc="0" baseline="0" dirty="0">
                <a:solidFill>
                  <a:srgbClr val="005A72"/>
                </a:solidFill>
                <a:uFillTx/>
                <a:latin typeface="Verdana"/>
              </a:rPr>
              <a:t>– </a:t>
            </a:r>
            <a:r>
              <a:rPr lang="en-GB" sz="1400" b="0" i="0" u="none" strike="noStrike" kern="1200" cap="none" spc="0" baseline="0" dirty="0">
                <a:solidFill>
                  <a:srgbClr val="005A72"/>
                </a:solidFill>
                <a:uFillTx/>
                <a:latin typeface="Verdana"/>
              </a:rPr>
              <a:t>PROPRIETARY DATABASE </a:t>
            </a:r>
            <a:r>
              <a:rPr lang="en-GB" sz="1400" b="0" i="0" u="none" strike="noStrike" kern="1200" cap="none" spc="0" baseline="0" dirty="0" smtClean="0">
                <a:solidFill>
                  <a:srgbClr val="005A72"/>
                </a:solidFill>
                <a:uFillTx/>
                <a:latin typeface="Verdana"/>
              </a:rPr>
              <a:t>OF </a:t>
            </a:r>
            <a:r>
              <a:rPr lang="en-GB" sz="1400" b="0" i="0" u="none" strike="noStrike" kern="1200" cap="none" spc="0" baseline="0" dirty="0">
                <a:solidFill>
                  <a:srgbClr val="005A72"/>
                </a:solidFill>
                <a:uFillTx/>
                <a:latin typeface="Verdana"/>
              </a:rPr>
              <a:t>PHYSICIANS</a:t>
            </a:r>
          </a:p>
        </p:txBody>
      </p:sp>
      <p:pic>
        <p:nvPicPr>
          <p:cNvPr id="10" name="Picture 4" descr="https://cdn2.iconfinder.com/data/icons/computer-roundline/512/customization-25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67527" y="1942569"/>
            <a:ext cx="1218163" cy="12181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19"/>
          <p:cNvSpPr txBox="1"/>
          <p:nvPr/>
        </p:nvSpPr>
        <p:spPr>
          <a:xfrm>
            <a:off x="1548280" y="4603327"/>
            <a:ext cx="6746031" cy="13080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7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cs typeface="Arial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Arial"/>
              </a:rPr>
              <a:t>The database </a:t>
            </a:r>
            <a:r>
              <a:rPr lang="en-GB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cs typeface="Arial"/>
              </a:rPr>
              <a:t>of </a:t>
            </a: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Arial"/>
              </a:rPr>
              <a:t>physicians from every region of Russia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 smtClean="0">
                <a:solidFill>
                  <a:srgbClr val="000000"/>
                </a:solidFill>
                <a:latin typeface="Verdana"/>
                <a:cs typeface="Arial"/>
              </a:rPr>
              <a:t>Logistics for blood </a:t>
            </a:r>
            <a:r>
              <a:rPr lang="en-US" sz="1200" dirty="0">
                <a:solidFill>
                  <a:srgbClr val="000000"/>
                </a:solidFill>
                <a:latin typeface="Verdana"/>
                <a:cs typeface="Arial"/>
              </a:rPr>
              <a:t>sample transportation </a:t>
            </a:r>
            <a:endParaRPr lang="en-US" sz="1200" dirty="0" smtClean="0">
              <a:solidFill>
                <a:srgbClr val="000000"/>
              </a:solidFill>
              <a:latin typeface="Verdana"/>
              <a:cs typeface="Arial"/>
            </a:endParaRP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cs typeface="Arial"/>
              </a:rPr>
              <a:t>Lab is chosen </a:t>
            </a: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Arial"/>
              </a:rPr>
              <a:t>based </a:t>
            </a:r>
            <a:r>
              <a:rPr lang="en-GB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cs typeface="Arial"/>
              </a:rPr>
              <a:t>on </a:t>
            </a: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Arial"/>
              </a:rPr>
              <a:t>availability of required diagnostic techniques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Arial"/>
              </a:rPr>
              <a:t>Automated storage and routing of patients' </a:t>
            </a:r>
            <a:r>
              <a:rPr lang="en-GB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cs typeface="Arial"/>
              </a:rPr>
              <a:t>data </a:t>
            </a: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Arial"/>
              </a:rPr>
              <a:t>in compliance with </a:t>
            </a:r>
            <a:r>
              <a:rPr lang="en-GB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cs typeface="Arial"/>
              </a:rPr>
              <a:t>Russian law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cs typeface="Arial"/>
            </a:endParaRP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000000"/>
                </a:solidFill>
                <a:latin typeface="Verdana"/>
                <a:cs typeface="Arial"/>
              </a:rPr>
              <a:t>Access b</a:t>
            </a:r>
            <a:r>
              <a:rPr lang="en-US" sz="1200" dirty="0" smtClean="0">
                <a:solidFill>
                  <a:srgbClr val="000000"/>
                </a:solidFill>
                <a:latin typeface="Verdana"/>
                <a:cs typeface="Arial"/>
              </a:rPr>
              <a:t>ased on user role</a:t>
            </a:r>
            <a:endParaRPr lang="en-GB" sz="8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cs typeface="Arial"/>
            </a:endParaRPr>
          </a:p>
        </p:txBody>
      </p:sp>
      <p:sp>
        <p:nvSpPr>
          <p:cNvPr id="12" name="Скругленный прямоугольник 20"/>
          <p:cNvSpPr/>
          <p:nvPr/>
        </p:nvSpPr>
        <p:spPr>
          <a:xfrm>
            <a:off x="93277" y="1043238"/>
            <a:ext cx="1669813" cy="81056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4A6B05"/>
                </a:solidFill>
                <a:uFillTx/>
                <a:latin typeface="Verdana"/>
              </a:rPr>
              <a:t>Physician</a:t>
            </a:r>
          </a:p>
        </p:txBody>
      </p:sp>
      <p:sp>
        <p:nvSpPr>
          <p:cNvPr id="13" name="Скругленный прямоугольник 21"/>
          <p:cNvSpPr/>
          <p:nvPr/>
        </p:nvSpPr>
        <p:spPr>
          <a:xfrm>
            <a:off x="43973" y="3563316"/>
            <a:ext cx="1768422" cy="89003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Lab</a:t>
            </a:r>
            <a:endParaRPr lang="en-GB" sz="16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</p:txBody>
      </p:sp>
      <p:sp>
        <p:nvSpPr>
          <p:cNvPr id="14" name="Скругленный прямоугольник 22"/>
          <p:cNvSpPr/>
          <p:nvPr/>
        </p:nvSpPr>
        <p:spPr>
          <a:xfrm>
            <a:off x="6966639" y="964847"/>
            <a:ext cx="1942935" cy="8751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4A6B05"/>
                </a:solidFill>
                <a:uFillTx/>
                <a:latin typeface="Verdana"/>
              </a:rPr>
              <a:t>Pharmaceutical company</a:t>
            </a:r>
          </a:p>
        </p:txBody>
      </p:sp>
      <p:sp>
        <p:nvSpPr>
          <p:cNvPr id="15" name="Скругленный прямоугольник 23"/>
          <p:cNvSpPr/>
          <p:nvPr/>
        </p:nvSpPr>
        <p:spPr>
          <a:xfrm>
            <a:off x="7083847" y="3423038"/>
            <a:ext cx="1973695" cy="8751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Data </a:t>
            </a:r>
            <a:r>
              <a:rPr lang="en-GB" sz="16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operator</a:t>
            </a:r>
          </a:p>
        </p:txBody>
      </p:sp>
      <p:cxnSp>
        <p:nvCxnSpPr>
          <p:cNvPr id="16" name="Прямая соединительная линия 24"/>
          <p:cNvCxnSpPr/>
          <p:nvPr/>
        </p:nvCxnSpPr>
        <p:spPr>
          <a:xfrm>
            <a:off x="108612" y="1853817"/>
            <a:ext cx="0" cy="1653537"/>
          </a:xfrm>
          <a:prstGeom prst="straightConnector1">
            <a:avLst/>
          </a:prstGeom>
          <a:noFill/>
          <a:ln w="9528" cap="flat">
            <a:solidFill>
              <a:srgbClr val="6FA008"/>
            </a:solidFill>
            <a:custDash>
              <a:ds d="299906" sp="299906"/>
            </a:custDash>
          </a:ln>
        </p:spPr>
      </p:cxnSp>
      <p:cxnSp>
        <p:nvCxnSpPr>
          <p:cNvPr id="17" name="Прямая соединительная линия 25"/>
          <p:cNvCxnSpPr/>
          <p:nvPr/>
        </p:nvCxnSpPr>
        <p:spPr>
          <a:xfrm flipH="1" flipV="1">
            <a:off x="1692883" y="1043238"/>
            <a:ext cx="5273756" cy="14539"/>
          </a:xfrm>
          <a:prstGeom prst="straightConnector1">
            <a:avLst/>
          </a:prstGeom>
          <a:noFill/>
          <a:ln w="9528" cap="flat">
            <a:solidFill>
              <a:srgbClr val="6FA008"/>
            </a:solidFill>
            <a:custDash>
              <a:ds d="299906" sp="299906"/>
            </a:custDash>
          </a:ln>
        </p:spPr>
      </p:cxnSp>
      <p:cxnSp>
        <p:nvCxnSpPr>
          <p:cNvPr id="18" name="Прямая соединительная линия 26"/>
          <p:cNvCxnSpPr/>
          <p:nvPr/>
        </p:nvCxnSpPr>
        <p:spPr>
          <a:xfrm>
            <a:off x="8897111" y="1735494"/>
            <a:ext cx="12464" cy="1687544"/>
          </a:xfrm>
          <a:prstGeom prst="straightConnector1">
            <a:avLst/>
          </a:prstGeom>
          <a:noFill/>
          <a:ln w="9528" cap="flat">
            <a:solidFill>
              <a:srgbClr val="6FA008"/>
            </a:solidFill>
            <a:custDash>
              <a:ds d="299906" sp="299906"/>
            </a:custDash>
          </a:ln>
        </p:spPr>
      </p:cxnSp>
      <p:cxnSp>
        <p:nvCxnSpPr>
          <p:cNvPr id="19" name="Прямая соединительная линия 27"/>
          <p:cNvCxnSpPr/>
          <p:nvPr/>
        </p:nvCxnSpPr>
        <p:spPr>
          <a:xfrm flipH="1">
            <a:off x="1842451" y="4230087"/>
            <a:ext cx="5241396" cy="0"/>
          </a:xfrm>
          <a:prstGeom prst="straightConnector1">
            <a:avLst/>
          </a:prstGeom>
          <a:noFill/>
          <a:ln w="9528" cap="flat">
            <a:solidFill>
              <a:srgbClr val="6FA008"/>
            </a:solidFill>
            <a:custDash>
              <a:ds d="299906" sp="299906"/>
            </a:custDash>
          </a:ln>
        </p:spPr>
      </p:cxnSp>
    </p:spTree>
    <p:extLst>
      <p:ext uri="{BB962C8B-B14F-4D97-AF65-F5344CB8AC3E}">
        <p14:creationId xmlns:p14="http://schemas.microsoft.com/office/powerpoint/2010/main" val="10393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181100" y="2864385"/>
            <a:ext cx="6604000" cy="760168"/>
          </a:xfrm>
        </p:spPr>
        <p:txBody>
          <a:bodyPr/>
          <a:lstStyle/>
          <a:p>
            <a:pPr lvl="0"/>
            <a:r>
              <a:rPr lang="en-GB" sz="2400" dirty="0"/>
              <a:t>THANK YOU FOR YOUR ATTENTION! </a:t>
            </a:r>
          </a:p>
        </p:txBody>
      </p:sp>
      <p:sp>
        <p:nvSpPr>
          <p:cNvPr id="3" name="Дата 2"/>
          <p:cNvSpPr txBox="1"/>
          <p:nvPr/>
        </p:nvSpPr>
        <p:spPr>
          <a:xfrm>
            <a:off x="1692883" y="6119996"/>
            <a:ext cx="863998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759663-A785-41AF-AEE0-AD9B1F1C410B}" type="datetime6">
              <a:rPr lang="en-US" sz="1000" b="0" i="0" u="none" strike="noStrike" kern="1200" cap="none" spc="0" baseline="0">
                <a:solidFill>
                  <a:srgbClr val="004A87"/>
                </a:solidFill>
                <a:uFillTx/>
                <a:latin typeface="Verdana"/>
                <a:cs typeface="Arial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November 15</a:t>
            </a:fld>
            <a:endParaRPr lang="en-US" sz="1000" b="0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8172001" y="6119996"/>
            <a:ext cx="395999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FEA36D-723D-421C-A691-FD27A500419A}" type="slidenum">
              <a:t>11</a:t>
            </a:fld>
            <a:endParaRPr lang="en-GB" sz="1000" b="1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pic>
        <p:nvPicPr>
          <p:cNvPr id="5" name="Изображение 6" descr="Aston_Group_Logo_Pa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" y="169767"/>
            <a:ext cx="1354601" cy="65848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5814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/>
          <p:nvPr/>
        </p:nvSpPr>
        <p:spPr>
          <a:xfrm>
            <a:off x="1745863" y="6119996"/>
            <a:ext cx="863998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C2D964-0DBB-4582-81E8-DD3A48FE66A4}" type="datetime6">
              <a:rPr lang="en-US" sz="1000" b="0" i="0" u="none" strike="noStrike" kern="1200" cap="none" spc="0" baseline="0">
                <a:solidFill>
                  <a:srgbClr val="004A87"/>
                </a:solidFill>
                <a:uFillTx/>
                <a:latin typeface="Verdana"/>
                <a:cs typeface="Arial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November 15</a:t>
            </a:fld>
            <a:endParaRPr lang="en-US" sz="1000" b="0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sp>
        <p:nvSpPr>
          <p:cNvPr id="3" name="Номер слайда 1"/>
          <p:cNvSpPr txBox="1"/>
          <p:nvPr/>
        </p:nvSpPr>
        <p:spPr>
          <a:xfrm>
            <a:off x="8172001" y="6119996"/>
            <a:ext cx="395999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8DF1AB-ECBD-45D5-BC4F-27A0A0673C08}" type="slidenum">
              <a:t>12</a:t>
            </a:fld>
            <a:endParaRPr lang="en-GB" sz="1000" b="1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4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371725" y="-73618"/>
            <a:ext cx="6772274" cy="1583996"/>
          </a:xfrm>
        </p:spPr>
        <p:txBody>
          <a:bodyPr>
            <a:normAutofit/>
          </a:bodyPr>
          <a:lstStyle/>
          <a:p>
            <a:pPr lvl="0"/>
            <a:r>
              <a:rPr lang="en-GB" sz="2000" dirty="0"/>
              <a:t>I</a:t>
            </a:r>
            <a:r>
              <a:rPr lang="en-GB" sz="2000" dirty="0" smtClean="0"/>
              <a:t>ntroduction </a:t>
            </a:r>
            <a:r>
              <a:rPr lang="en-GB" sz="2000" dirty="0"/>
              <a:t>of innovative approaches</a:t>
            </a:r>
          </a:p>
        </p:txBody>
      </p:sp>
      <p:sp>
        <p:nvSpPr>
          <p:cNvPr id="3" name="Дата 5"/>
          <p:cNvSpPr txBox="1"/>
          <p:nvPr/>
        </p:nvSpPr>
        <p:spPr>
          <a:xfrm>
            <a:off x="1692883" y="6119996"/>
            <a:ext cx="863998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306519-A89B-4479-8AAA-35C2C4DFB8F4}" type="datetime6">
              <a:rPr lang="en-US" sz="1000" b="0" i="0" u="none" strike="noStrike" kern="1200" cap="none" spc="0" baseline="0">
                <a:solidFill>
                  <a:srgbClr val="004A87"/>
                </a:solidFill>
                <a:uFillTx/>
                <a:latin typeface="Verdana"/>
                <a:cs typeface="Arial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November 15</a:t>
            </a:fld>
            <a:endParaRPr lang="en-US" sz="1000" b="0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8172001" y="6119996"/>
            <a:ext cx="395999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B461EE-6798-410E-9FD7-C84491A06326}" type="slidenum">
              <a:t>1</a:t>
            </a:fld>
            <a:endParaRPr lang="en-GB" sz="1000" b="1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pic>
        <p:nvPicPr>
          <p:cNvPr id="5" name="Изображение 31" descr="Aston_Group_Logo_Pa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" y="169767"/>
            <a:ext cx="1354601" cy="6584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35"/>
          <p:cNvSpPr txBox="1"/>
          <p:nvPr/>
        </p:nvSpPr>
        <p:spPr>
          <a:xfrm>
            <a:off x="5040895" y="2218672"/>
            <a:ext cx="3852074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5B9"/>
              </a:buClr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Arial"/>
              </a:rPr>
              <a:t>Integrated information </a:t>
            </a:r>
            <a:r>
              <a:rPr lang="en-GB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cs typeface="Arial"/>
              </a:rPr>
              <a:t>systems</a:t>
            </a:r>
            <a:r>
              <a:rPr lang="ru-RU" dirty="0">
                <a:solidFill>
                  <a:srgbClr val="000000"/>
                </a:solidFill>
                <a:latin typeface="Verdana"/>
                <a:cs typeface="Arial"/>
              </a:rPr>
              <a:t>,</a:t>
            </a:r>
            <a:r>
              <a:rPr lang="en-GB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cs typeface="Arial"/>
              </a:rPr>
              <a:t> 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Arial"/>
              </a:rPr>
              <a:t>automated processes</a:t>
            </a:r>
          </a:p>
        </p:txBody>
      </p:sp>
      <p:sp>
        <p:nvSpPr>
          <p:cNvPr id="7" name="TextBox 36"/>
          <p:cNvSpPr txBox="1"/>
          <p:nvPr/>
        </p:nvSpPr>
        <p:spPr>
          <a:xfrm>
            <a:off x="5040895" y="5266340"/>
            <a:ext cx="4146657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5B9"/>
              </a:buClr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cs typeface="Arial"/>
              </a:rPr>
              <a:t>Making personalized medicine a reality</a:t>
            </a: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cs typeface="Arial"/>
            </a:endParaRPr>
          </a:p>
        </p:txBody>
      </p:sp>
      <p:sp>
        <p:nvSpPr>
          <p:cNvPr id="8" name="TextBox 37"/>
          <p:cNvSpPr txBox="1"/>
          <p:nvPr/>
        </p:nvSpPr>
        <p:spPr>
          <a:xfrm>
            <a:off x="5040895" y="3949979"/>
            <a:ext cx="4101312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5B9"/>
              </a:buClr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cs typeface="Arial"/>
              </a:rPr>
              <a:t>Addressing challenges facing healthcare industry</a:t>
            </a: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cs typeface="Arial"/>
            </a:endParaRPr>
          </a:p>
        </p:txBody>
      </p:sp>
      <p:sp>
        <p:nvSpPr>
          <p:cNvPr id="9" name="Скругленный прямоугольник 39"/>
          <p:cNvSpPr/>
          <p:nvPr/>
        </p:nvSpPr>
        <p:spPr>
          <a:xfrm>
            <a:off x="524280" y="2278858"/>
            <a:ext cx="4065221" cy="15753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580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Comprehensive solutions </a:t>
            </a:r>
            <a:r>
              <a:rPr lang="en-GB" sz="2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through lab </a:t>
            </a: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diagnostics programs</a:t>
            </a:r>
          </a:p>
        </p:txBody>
      </p:sp>
      <p:sp>
        <p:nvSpPr>
          <p:cNvPr id="10" name="TextBox 45"/>
          <p:cNvSpPr txBox="1"/>
          <p:nvPr/>
        </p:nvSpPr>
        <p:spPr>
          <a:xfrm>
            <a:off x="5086240" y="1510378"/>
            <a:ext cx="403187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>
                <a:solidFill>
                  <a:srgbClr val="004A87"/>
                </a:solidFill>
                <a:uFillTx/>
                <a:latin typeface="Verdana"/>
              </a:rPr>
              <a:t>Key principles </a:t>
            </a:r>
          </a:p>
        </p:txBody>
      </p:sp>
    </p:spTree>
    <p:extLst>
      <p:ext uri="{BB962C8B-B14F-4D97-AF65-F5344CB8AC3E}">
        <p14:creationId xmlns:p14="http://schemas.microsoft.com/office/powerpoint/2010/main" val="25364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328863" y="55275"/>
            <a:ext cx="6706231" cy="1583996"/>
          </a:xfrm>
        </p:spPr>
        <p:txBody>
          <a:bodyPr/>
          <a:lstStyle/>
          <a:p>
            <a:pPr lvl="0"/>
            <a:r>
              <a:rPr lang="en-GB" sz="2000" dirty="0"/>
              <a:t>Current challenges </a:t>
            </a:r>
            <a:r>
              <a:rPr lang="en-GB" sz="2000" dirty="0" smtClean="0"/>
              <a:t>facing lab diagnostics field </a:t>
            </a:r>
            <a:endParaRPr lang="en-GB" sz="2000" dirty="0"/>
          </a:p>
        </p:txBody>
      </p:sp>
      <p:sp>
        <p:nvSpPr>
          <p:cNvPr id="3" name="Дата 5"/>
          <p:cNvSpPr txBox="1"/>
          <p:nvPr/>
        </p:nvSpPr>
        <p:spPr>
          <a:xfrm>
            <a:off x="1692883" y="6119996"/>
            <a:ext cx="863998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077F22-DA9B-46CC-B82F-AD91720FE794}" type="datetime6">
              <a:rPr lang="en-US" sz="1000" b="0" i="0" u="none" strike="noStrike" kern="1200" cap="none" spc="0" baseline="0">
                <a:solidFill>
                  <a:srgbClr val="004A87"/>
                </a:solidFill>
                <a:uFillTx/>
                <a:latin typeface="Verdana"/>
                <a:cs typeface="Arial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November 15</a:t>
            </a:fld>
            <a:endParaRPr lang="en-US" sz="1000" b="0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8172001" y="6119996"/>
            <a:ext cx="395999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D5B8D4-404A-43E2-8293-98D649D48B46}" type="slidenum">
              <a:t>2</a:t>
            </a:fld>
            <a:endParaRPr lang="en-GB" sz="1000" b="1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sp>
        <p:nvSpPr>
          <p:cNvPr id="5" name="Пятиугольник 21"/>
          <p:cNvSpPr/>
          <p:nvPr/>
        </p:nvSpPr>
        <p:spPr>
          <a:xfrm flipV="1">
            <a:off x="1418719" y="3056967"/>
            <a:ext cx="54004" cy="1439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7D7D7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6" name="Пятиугольник 22"/>
          <p:cNvSpPr/>
          <p:nvPr/>
        </p:nvSpPr>
        <p:spPr>
          <a:xfrm flipV="1">
            <a:off x="2995766" y="3053117"/>
            <a:ext cx="54004" cy="1439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7D7D7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7" name="Пятиугольник 23"/>
          <p:cNvSpPr/>
          <p:nvPr/>
        </p:nvSpPr>
        <p:spPr>
          <a:xfrm flipV="1">
            <a:off x="4533128" y="3060542"/>
            <a:ext cx="54004" cy="1439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7D7D7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pic>
        <p:nvPicPr>
          <p:cNvPr id="8" name="Изображение 31" descr="Aston_Group_Logo_Pa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" y="169767"/>
            <a:ext cx="1354601" cy="6584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35"/>
          <p:cNvSpPr txBox="1"/>
          <p:nvPr/>
        </p:nvSpPr>
        <p:spPr>
          <a:xfrm>
            <a:off x="4956459" y="1383313"/>
            <a:ext cx="3852074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5B9"/>
              </a:buClr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cs typeface="Arial"/>
              </a:rPr>
              <a:t>Improving the quality 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Arial"/>
              </a:rPr>
              <a:t>of </a:t>
            </a: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cs typeface="Arial"/>
              </a:rPr>
              <a:t>testing through 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Arial"/>
              </a:rPr>
              <a:t>standardization of </a:t>
            </a: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cs typeface="Arial"/>
              </a:rPr>
              <a:t>processes in laboratories</a:t>
            </a: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cs typeface="Arial"/>
            </a:endParaRPr>
          </a:p>
        </p:txBody>
      </p:sp>
      <p:sp>
        <p:nvSpPr>
          <p:cNvPr id="10" name="TextBox 36"/>
          <p:cNvSpPr txBox="1"/>
          <p:nvPr/>
        </p:nvSpPr>
        <p:spPr>
          <a:xfrm>
            <a:off x="4911114" y="3785414"/>
            <a:ext cx="4146657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5B9"/>
              </a:buClr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Arial"/>
              </a:rPr>
              <a:t>Storing and routing of patient data </a:t>
            </a: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cs typeface="Arial"/>
              </a:rPr>
              <a:t>using integrated 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Arial"/>
              </a:rPr>
              <a:t>information systems</a:t>
            </a:r>
          </a:p>
        </p:txBody>
      </p:sp>
      <p:sp>
        <p:nvSpPr>
          <p:cNvPr id="11" name="TextBox 37"/>
          <p:cNvSpPr txBox="1"/>
          <p:nvPr/>
        </p:nvSpPr>
        <p:spPr>
          <a:xfrm>
            <a:off x="4933791" y="2538438"/>
            <a:ext cx="4101312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5B9"/>
              </a:buClr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cs typeface="Arial"/>
              </a:rPr>
              <a:t>Facilitating 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Arial"/>
              </a:rPr>
              <a:t>patient access to state-of-the-art diagnostic technologies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5B9"/>
              </a:buClr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cs typeface="Arial"/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4956459" y="5027261"/>
            <a:ext cx="4101312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5B9"/>
              </a:buClr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Arial"/>
              </a:rPr>
              <a:t>Reducing healthcare costs through personalized diagnostics and timely </a:t>
            </a: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  <a:cs typeface="Arial"/>
              </a:rPr>
              <a:t>provision of optimal therapy</a:t>
            </a: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cs typeface="Arial"/>
            </a:endParaRPr>
          </a:p>
        </p:txBody>
      </p:sp>
      <p:sp>
        <p:nvSpPr>
          <p:cNvPr id="13" name="Скругленный прямоугольник 39"/>
          <p:cNvSpPr/>
          <p:nvPr/>
        </p:nvSpPr>
        <p:spPr>
          <a:xfrm>
            <a:off x="234314" y="1397029"/>
            <a:ext cx="4352818" cy="84257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580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Variability of lab tests across </a:t>
            </a:r>
            <a:r>
              <a:rPr lang="en-GB" sz="12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laboratories</a:t>
            </a:r>
          </a:p>
        </p:txBody>
      </p:sp>
      <p:sp>
        <p:nvSpPr>
          <p:cNvPr id="14" name="TextBox 40"/>
          <p:cNvSpPr txBox="1"/>
          <p:nvPr/>
        </p:nvSpPr>
        <p:spPr>
          <a:xfrm>
            <a:off x="7024731" y="1025737"/>
            <a:ext cx="112562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 smtClean="0">
                <a:solidFill>
                  <a:srgbClr val="004A87"/>
                </a:solidFill>
                <a:uFillTx/>
                <a:latin typeface="Verdana"/>
              </a:rPr>
              <a:t>Solutions</a:t>
            </a:r>
            <a:endParaRPr lang="en-GB" sz="1400" b="1" i="0" u="none" strike="noStrike" kern="1200" cap="none" spc="0" baseline="0" dirty="0">
              <a:solidFill>
                <a:srgbClr val="004A87"/>
              </a:solidFill>
              <a:uFillTx/>
              <a:latin typeface="Verdana"/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3022768" y="1011609"/>
            <a:ext cx="1332417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4A87"/>
                </a:solidFill>
                <a:uFillTx/>
                <a:latin typeface="Verdana"/>
              </a:rPr>
              <a:t>Challenges </a:t>
            </a:r>
          </a:p>
        </p:txBody>
      </p:sp>
      <p:sp>
        <p:nvSpPr>
          <p:cNvPr id="16" name="Скругленный прямоугольник 42"/>
          <p:cNvSpPr/>
          <p:nvPr/>
        </p:nvSpPr>
        <p:spPr>
          <a:xfrm>
            <a:off x="234314" y="2634715"/>
            <a:ext cx="4352818" cy="84257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580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State-of-the-art diagnostic methods are not available to patients</a:t>
            </a:r>
          </a:p>
        </p:txBody>
      </p:sp>
      <p:sp>
        <p:nvSpPr>
          <p:cNvPr id="17" name="Скругленный прямоугольник 43"/>
          <p:cNvSpPr/>
          <p:nvPr/>
        </p:nvSpPr>
        <p:spPr>
          <a:xfrm>
            <a:off x="234314" y="3872392"/>
            <a:ext cx="4352818" cy="84257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580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Problems with </a:t>
            </a:r>
            <a:r>
              <a:rPr lang="en-GB" sz="12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centralized </a:t>
            </a:r>
            <a:r>
              <a:rPr lang="en-GB" sz="1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 data storage </a:t>
            </a:r>
            <a:r>
              <a:rPr lang="en-GB" sz="12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and </a:t>
            </a:r>
            <a:r>
              <a:rPr lang="en-GB" sz="1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processing</a:t>
            </a:r>
            <a:endParaRPr lang="en-GB" sz="1200" b="1" i="0" u="none" strike="noStrike" kern="1200" cap="none" spc="0" baseline="0" dirty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18" name="Скругленный прямоугольник 44"/>
          <p:cNvSpPr/>
          <p:nvPr/>
        </p:nvSpPr>
        <p:spPr>
          <a:xfrm>
            <a:off x="234314" y="5106530"/>
            <a:ext cx="4352818" cy="84257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580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Extra burden on the healthcare budget due to lack  </a:t>
            </a:r>
            <a:r>
              <a:rPr lang="en-GB" sz="12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of personalized diagnostic methods</a:t>
            </a:r>
          </a:p>
        </p:txBody>
      </p:sp>
    </p:spTree>
    <p:extLst>
      <p:ext uri="{BB962C8B-B14F-4D97-AF65-F5344CB8AC3E}">
        <p14:creationId xmlns:p14="http://schemas.microsoft.com/office/powerpoint/2010/main" val="73835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764935" y="13999"/>
            <a:ext cx="6324950" cy="1583996"/>
          </a:xfrm>
        </p:spPr>
        <p:txBody>
          <a:bodyPr/>
          <a:lstStyle/>
          <a:p>
            <a:pPr lvl="0"/>
            <a:r>
              <a:rPr lang="en-GB" sz="2000" dirty="0" smtClean="0"/>
              <a:t>Lab diagnostics: Aston </a:t>
            </a:r>
            <a:r>
              <a:rPr lang="en-GB" sz="2000" dirty="0"/>
              <a:t>experience </a:t>
            </a:r>
          </a:p>
        </p:txBody>
      </p:sp>
      <p:sp>
        <p:nvSpPr>
          <p:cNvPr id="3" name="Дата 5"/>
          <p:cNvSpPr txBox="1"/>
          <p:nvPr/>
        </p:nvSpPr>
        <p:spPr>
          <a:xfrm>
            <a:off x="1692883" y="6119996"/>
            <a:ext cx="863998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B75F77-16AD-4398-9F48-34AC957D20D3}" type="datetime6">
              <a:rPr lang="en-US" sz="1000" b="0" i="0" u="none" strike="noStrike" kern="1200" cap="none" spc="0" baseline="0">
                <a:solidFill>
                  <a:srgbClr val="004A87"/>
                </a:solidFill>
                <a:uFillTx/>
                <a:latin typeface="Verdana"/>
                <a:cs typeface="Arial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November 15</a:t>
            </a:fld>
            <a:endParaRPr lang="en-US" sz="1000" b="0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8172001" y="6119996"/>
            <a:ext cx="395999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ADA526-4D06-48EF-8F7F-EF29CFE05CAF}" type="slidenum">
              <a:t>3</a:t>
            </a:fld>
            <a:endParaRPr lang="en-GB" sz="1000" b="1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pic>
        <p:nvPicPr>
          <p:cNvPr id="5" name="Изображение 31" descr="Aston_Group_Logo_Pa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" y="169767"/>
            <a:ext cx="1354601" cy="65848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Прямая со стрелкой 18"/>
          <p:cNvCxnSpPr/>
          <p:nvPr/>
        </p:nvCxnSpPr>
        <p:spPr>
          <a:xfrm flipV="1">
            <a:off x="1314568" y="1367640"/>
            <a:ext cx="0" cy="4025262"/>
          </a:xfrm>
          <a:prstGeom prst="straightConnector1">
            <a:avLst/>
          </a:prstGeom>
          <a:noFill/>
          <a:ln w="41276" cap="flat">
            <a:solidFill>
              <a:srgbClr val="C5F75B"/>
            </a:solidFill>
            <a:prstDash val="solid"/>
            <a:tailEnd type="arrow"/>
          </a:ln>
        </p:spPr>
      </p:cxnSp>
      <p:sp>
        <p:nvSpPr>
          <p:cNvPr id="7" name="TextBox 19"/>
          <p:cNvSpPr txBox="1"/>
          <p:nvPr/>
        </p:nvSpPr>
        <p:spPr>
          <a:xfrm>
            <a:off x="288922" y="952503"/>
            <a:ext cx="2883121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A6A6A6"/>
                </a:solidFill>
                <a:uFillTx/>
                <a:latin typeface="Verdana"/>
                <a:cs typeface="Arial"/>
              </a:rPr>
              <a:t>High incidence  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506431" y="5607256"/>
            <a:ext cx="286492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A6A6A6"/>
                </a:solidFill>
                <a:uFillTx/>
                <a:latin typeface="Verdana"/>
                <a:cs typeface="Arial"/>
              </a:rPr>
              <a:t>Low incidence </a:t>
            </a:r>
          </a:p>
        </p:txBody>
      </p:sp>
      <p:cxnSp>
        <p:nvCxnSpPr>
          <p:cNvPr id="9" name="Прямая со стрелкой 24"/>
          <p:cNvCxnSpPr/>
          <p:nvPr/>
        </p:nvCxnSpPr>
        <p:spPr>
          <a:xfrm>
            <a:off x="1105244" y="1388424"/>
            <a:ext cx="0" cy="4025262"/>
          </a:xfrm>
          <a:prstGeom prst="straightConnector1">
            <a:avLst/>
          </a:prstGeom>
          <a:noFill/>
          <a:ln w="41276" cap="flat">
            <a:solidFill>
              <a:srgbClr val="C5F75B"/>
            </a:solidFill>
            <a:prstDash val="solid"/>
            <a:tailEnd type="arrow"/>
          </a:ln>
        </p:spPr>
      </p:cxnSp>
      <p:sp>
        <p:nvSpPr>
          <p:cNvPr id="10" name="TextBox 25"/>
          <p:cNvSpPr txBox="1"/>
          <p:nvPr/>
        </p:nvSpPr>
        <p:spPr>
          <a:xfrm>
            <a:off x="4966837" y="1300605"/>
            <a:ext cx="3985074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 smtClean="0">
                <a:solidFill>
                  <a:srgbClr val="004A87"/>
                </a:solidFill>
                <a:uFillTx/>
                <a:latin typeface="Verdana"/>
                <a:cs typeface="Arial"/>
              </a:rPr>
              <a:t>Lab diagnostics program covers </a:t>
            </a:r>
            <a:r>
              <a:rPr lang="en-GB" sz="1400" b="1" i="0" u="none" strike="noStrike" kern="1200" cap="none" spc="0" baseline="0" dirty="0">
                <a:solidFill>
                  <a:srgbClr val="004A87"/>
                </a:solidFill>
                <a:uFillTx/>
                <a:latin typeface="Verdana"/>
                <a:cs typeface="Arial"/>
              </a:rPr>
              <a:t>from several hundred to several thousand patients </a:t>
            </a:r>
          </a:p>
        </p:txBody>
      </p:sp>
      <p:sp>
        <p:nvSpPr>
          <p:cNvPr id="11" name="Скругленный прямоугольник 26"/>
          <p:cNvSpPr/>
          <p:nvPr/>
        </p:nvSpPr>
        <p:spPr>
          <a:xfrm>
            <a:off x="1660285" y="1392201"/>
            <a:ext cx="2960845" cy="67797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4A6B05"/>
                </a:solidFill>
                <a:uFillTx/>
                <a:latin typeface="Verdana"/>
              </a:rPr>
              <a:t>Cardiology </a:t>
            </a:r>
          </a:p>
        </p:txBody>
      </p:sp>
      <p:sp>
        <p:nvSpPr>
          <p:cNvPr id="12" name="Скругленный прямоугольник 27"/>
          <p:cNvSpPr/>
          <p:nvPr/>
        </p:nvSpPr>
        <p:spPr>
          <a:xfrm>
            <a:off x="1660285" y="2199406"/>
            <a:ext cx="2960845" cy="67797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Oncology </a:t>
            </a:r>
          </a:p>
        </p:txBody>
      </p:sp>
      <p:sp>
        <p:nvSpPr>
          <p:cNvPr id="13" name="Скругленный прямоугольник 28"/>
          <p:cNvSpPr/>
          <p:nvPr/>
        </p:nvSpPr>
        <p:spPr>
          <a:xfrm>
            <a:off x="1681288" y="3001627"/>
            <a:ext cx="2960845" cy="67797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4A6B05"/>
                </a:solidFill>
                <a:uFillTx/>
                <a:latin typeface="Verdana"/>
              </a:rPr>
              <a:t>Infectious diseases  </a:t>
            </a:r>
          </a:p>
        </p:txBody>
      </p:sp>
      <p:sp>
        <p:nvSpPr>
          <p:cNvPr id="14" name="Скругленный прямоугольник 29"/>
          <p:cNvSpPr/>
          <p:nvPr/>
        </p:nvSpPr>
        <p:spPr>
          <a:xfrm>
            <a:off x="1660285" y="3823124"/>
            <a:ext cx="2960845" cy="67797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4A6B05"/>
                </a:solidFill>
                <a:uFillTx/>
                <a:latin typeface="Verdana"/>
              </a:rPr>
              <a:t>Endocrinology </a:t>
            </a:r>
          </a:p>
        </p:txBody>
      </p:sp>
      <p:sp>
        <p:nvSpPr>
          <p:cNvPr id="15" name="Скругленный прямоугольник 30"/>
          <p:cNvSpPr/>
          <p:nvPr/>
        </p:nvSpPr>
        <p:spPr>
          <a:xfrm>
            <a:off x="1660285" y="4635733"/>
            <a:ext cx="2960845" cy="67797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4A6B05"/>
                </a:solidFill>
                <a:uFillTx/>
                <a:latin typeface="Verdana"/>
              </a:rPr>
              <a:t>Rare (orphan) diseases</a:t>
            </a:r>
          </a:p>
        </p:txBody>
      </p:sp>
      <p:sp>
        <p:nvSpPr>
          <p:cNvPr id="16" name="Скругленный прямоугольник 32"/>
          <p:cNvSpPr/>
          <p:nvPr/>
        </p:nvSpPr>
        <p:spPr>
          <a:xfrm>
            <a:off x="5318927" y="2258046"/>
            <a:ext cx="3280903" cy="1371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1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Program outcomes: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- </a:t>
            </a:r>
            <a:r>
              <a:rPr lang="en-GB" sz="16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definitive diagnosis</a:t>
            </a:r>
            <a:endParaRPr lang="en-GB" sz="16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- </a:t>
            </a:r>
            <a:r>
              <a:rPr lang="en-GB" sz="1600" dirty="0" smtClean="0">
                <a:solidFill>
                  <a:srgbClr val="4A6B05"/>
                </a:solidFill>
                <a:latin typeface="Verdana"/>
              </a:rPr>
              <a:t>v</a:t>
            </a:r>
            <a:r>
              <a:rPr lang="en-GB" sz="16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erification of diagnosis </a:t>
            </a:r>
            <a:endParaRPr lang="en-GB" sz="16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1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</p:txBody>
      </p:sp>
      <p:sp>
        <p:nvSpPr>
          <p:cNvPr id="17" name="Стрелка вправо 33"/>
          <p:cNvSpPr/>
          <p:nvPr/>
        </p:nvSpPr>
        <p:spPr>
          <a:xfrm rot="5400013">
            <a:off x="6558355" y="3431116"/>
            <a:ext cx="780166" cy="1303230"/>
          </a:xfrm>
          <a:custGeom>
            <a:avLst>
              <a:gd name="f0" fmla="val 1027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5A55B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18" name="Скругленный прямоугольник 34"/>
          <p:cNvSpPr/>
          <p:nvPr/>
        </p:nvSpPr>
        <p:spPr>
          <a:xfrm>
            <a:off x="5077580" y="4529619"/>
            <a:ext cx="3874331" cy="181016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5802"/>
          </a:solidFill>
          <a:ln w="25402" cap="flat">
            <a:solidFill>
              <a:srgbClr val="7D7D7D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FFFFFF"/>
                </a:solidFill>
                <a:latin typeface="Verdana"/>
              </a:rPr>
              <a:t>i</a:t>
            </a:r>
            <a:r>
              <a:rPr lang="en-GB" sz="14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mproved </a:t>
            </a:r>
            <a:r>
              <a:rPr lang="en-GB" sz="14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treatment efficacy; </a:t>
            </a:r>
            <a:r>
              <a:rPr lang="en-GB" sz="1400" b="1" dirty="0">
                <a:solidFill>
                  <a:srgbClr val="FFFFFF"/>
                </a:solidFill>
                <a:latin typeface="Verdana"/>
              </a:rPr>
              <a:t>long-term QALY </a:t>
            </a:r>
            <a:r>
              <a:rPr lang="en-GB" sz="1400" b="1" dirty="0" smtClean="0">
                <a:solidFill>
                  <a:srgbClr val="FFFFFF"/>
                </a:solidFill>
                <a:latin typeface="Verdana"/>
              </a:rPr>
              <a:t>gains</a:t>
            </a:r>
            <a:r>
              <a:rPr lang="en-GB" sz="14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; </a:t>
            </a:r>
            <a:r>
              <a:rPr lang="en-GB" sz="14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better </a:t>
            </a:r>
            <a:r>
              <a:rPr lang="en-GB" sz="14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clinical outcomes</a:t>
            </a:r>
            <a:endParaRPr lang="en-GB" sz="1400" b="1" i="0" u="none" strike="noStrike" kern="1200" cap="none" spc="0" baseline="0" dirty="0">
              <a:solidFill>
                <a:srgbClr val="FFFFFF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386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30"/>
          <p:cNvCxnSpPr/>
          <p:nvPr/>
        </p:nvCxnSpPr>
        <p:spPr>
          <a:xfrm flipH="1">
            <a:off x="6419216" y="3061520"/>
            <a:ext cx="1859834" cy="0"/>
          </a:xfrm>
          <a:prstGeom prst="straightConnector1">
            <a:avLst/>
          </a:prstGeom>
          <a:noFill/>
          <a:ln w="25402" cap="flat">
            <a:solidFill>
              <a:srgbClr val="D6D5ED"/>
            </a:solidFill>
            <a:prstDash val="solid"/>
          </a:ln>
        </p:spPr>
      </p:cxnSp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000" dirty="0" smtClean="0"/>
              <a:t>Lab diagnostics </a:t>
            </a:r>
            <a:r>
              <a:rPr lang="en-GB" sz="2000" dirty="0"/>
              <a:t>program in </a:t>
            </a:r>
            <a:r>
              <a:rPr lang="en-GB" sz="2000" dirty="0" smtClean="0"/>
              <a:t>oncology </a:t>
            </a:r>
            <a:endParaRPr lang="en-GB" sz="2000" dirty="0"/>
          </a:p>
        </p:txBody>
      </p:sp>
      <p:sp>
        <p:nvSpPr>
          <p:cNvPr id="4" name="Дата 6"/>
          <p:cNvSpPr txBox="1"/>
          <p:nvPr/>
        </p:nvSpPr>
        <p:spPr>
          <a:xfrm>
            <a:off x="1692883" y="6119996"/>
            <a:ext cx="863998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E8B348-DCAD-4023-9E5E-DACEE72DBEFA}" type="datetime6">
              <a:rPr lang="en-US" sz="1000" b="0" i="0" u="none" strike="noStrike" kern="1200" cap="none" spc="0" baseline="0">
                <a:solidFill>
                  <a:srgbClr val="004A87"/>
                </a:solidFill>
                <a:uFillTx/>
                <a:latin typeface="Verdana"/>
                <a:cs typeface="Arial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November 15</a:t>
            </a:fld>
            <a:endParaRPr lang="en-US" sz="1000" b="0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sp>
        <p:nvSpPr>
          <p:cNvPr id="5" name="Номер слайда 7"/>
          <p:cNvSpPr txBox="1"/>
          <p:nvPr/>
        </p:nvSpPr>
        <p:spPr>
          <a:xfrm>
            <a:off x="8172001" y="6119996"/>
            <a:ext cx="395999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C56A73-8225-4FDD-ADC0-2F842B68D680}" type="slidenum">
              <a:t>4</a:t>
            </a:fld>
            <a:endParaRPr lang="en-GB" sz="1000" b="1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cxnSp>
        <p:nvCxnSpPr>
          <p:cNvPr id="6" name="Прямая соединительная линия 27"/>
          <p:cNvCxnSpPr/>
          <p:nvPr/>
        </p:nvCxnSpPr>
        <p:spPr>
          <a:xfrm flipH="1">
            <a:off x="6312167" y="2277368"/>
            <a:ext cx="1859834" cy="0"/>
          </a:xfrm>
          <a:prstGeom prst="straightConnector1">
            <a:avLst/>
          </a:prstGeom>
          <a:noFill/>
          <a:ln w="25402" cap="flat">
            <a:solidFill>
              <a:srgbClr val="D6D5ED"/>
            </a:solidFill>
            <a:prstDash val="solid"/>
          </a:ln>
        </p:spPr>
      </p:cxnSp>
      <p:cxnSp>
        <p:nvCxnSpPr>
          <p:cNvPr id="7" name="Прямая соединительная линия 39"/>
          <p:cNvCxnSpPr/>
          <p:nvPr/>
        </p:nvCxnSpPr>
        <p:spPr>
          <a:xfrm flipH="1">
            <a:off x="6170581" y="6282001"/>
            <a:ext cx="1859835" cy="0"/>
          </a:xfrm>
          <a:prstGeom prst="straightConnector1">
            <a:avLst/>
          </a:prstGeom>
          <a:noFill/>
          <a:ln w="25402" cap="flat">
            <a:solidFill>
              <a:srgbClr val="D6D5ED"/>
            </a:solidFill>
            <a:prstDash val="solid"/>
          </a:ln>
        </p:spPr>
      </p:cxnSp>
      <p:pic>
        <p:nvPicPr>
          <p:cNvPr id="8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238" y="2318534"/>
            <a:ext cx="674379" cy="674379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9994D4"/>
            </a:solidFill>
            <a:prstDash val="solid"/>
          </a:ln>
        </p:spPr>
      </p:pic>
      <p:grpSp>
        <p:nvGrpSpPr>
          <p:cNvPr id="9" name="Группа 25"/>
          <p:cNvGrpSpPr/>
          <p:nvPr/>
        </p:nvGrpSpPr>
        <p:grpSpPr>
          <a:xfrm>
            <a:off x="5397657" y="6146843"/>
            <a:ext cx="3037783" cy="565922"/>
            <a:chOff x="5397657" y="6146843"/>
            <a:chExt cx="3037783" cy="565922"/>
          </a:xfrm>
        </p:grpSpPr>
        <p:sp>
          <p:nvSpPr>
            <p:cNvPr id="10" name="AutoShape 45"/>
            <p:cNvSpPr/>
            <p:nvPr/>
          </p:nvSpPr>
          <p:spPr>
            <a:xfrm>
              <a:off x="5397657" y="6210833"/>
              <a:ext cx="1119371" cy="471674"/>
            </a:xfrm>
            <a:custGeom>
              <a:avLst>
                <a:gd name="f12" fmla="val 86579"/>
                <a:gd name="f13" fmla="val 173157"/>
                <a:gd name="f14" fmla="val 33333"/>
              </a:avLst>
              <a:gdLst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5400000"/>
                <a:gd name="f12" fmla="val 86579"/>
                <a:gd name="f13" fmla="val 173157"/>
                <a:gd name="f14" fmla="val 33333"/>
                <a:gd name="f15" fmla="+- 0 0 -360"/>
                <a:gd name="f16" fmla="+- 0 0 -180"/>
                <a:gd name="f17" fmla="+- 0 0 -90"/>
                <a:gd name="f18" fmla="abs f6"/>
                <a:gd name="f19" fmla="abs f7"/>
                <a:gd name="f20" fmla="abs f8"/>
                <a:gd name="f21" fmla="val f9"/>
                <a:gd name="f22" fmla="val f13"/>
                <a:gd name="f23" fmla="val f12"/>
                <a:gd name="f24" fmla="*/ f15 f3 1"/>
                <a:gd name="f25" fmla="*/ f16 f3 1"/>
                <a:gd name="f26" fmla="*/ f17 f3 1"/>
                <a:gd name="f27" fmla="?: f18 f6 1"/>
                <a:gd name="f28" fmla="?: f19 f7 1"/>
                <a:gd name="f29" fmla="?: f20 f8 1"/>
                <a:gd name="f30" fmla="*/ f24 1 f5"/>
                <a:gd name="f31" fmla="*/ f25 1 f5"/>
                <a:gd name="f32" fmla="*/ f26 1 f5"/>
                <a:gd name="f33" fmla="*/ f27 1 21600"/>
                <a:gd name="f34" fmla="*/ f28 1 21600"/>
                <a:gd name="f35" fmla="*/ 21600 f27 1"/>
                <a:gd name="f36" fmla="*/ 21600 f28 1"/>
                <a:gd name="f37" fmla="+- f30 0 f4"/>
                <a:gd name="f38" fmla="+- f31 0 f4"/>
                <a:gd name="f39" fmla="+- f32 0 f4"/>
                <a:gd name="f40" fmla="min f34 f33"/>
                <a:gd name="f41" fmla="*/ f35 1 f29"/>
                <a:gd name="f42" fmla="*/ f36 1 f29"/>
                <a:gd name="f43" fmla="val f41"/>
                <a:gd name="f44" fmla="val f42"/>
                <a:gd name="f45" fmla="*/ f21 f40 1"/>
                <a:gd name="f46" fmla="+- f44 0 f21"/>
                <a:gd name="f47" fmla="+- f43 0 f21"/>
                <a:gd name="f48" fmla="*/ f43 f40 1"/>
                <a:gd name="f49" fmla="*/ f44 f40 1"/>
                <a:gd name="f50" fmla="*/ f47 1 2"/>
                <a:gd name="f51" fmla="min f47 f46"/>
                <a:gd name="f52" fmla="*/ f46 f46 1"/>
                <a:gd name="f53" fmla="*/ f46 f40 1"/>
                <a:gd name="f54" fmla="*/ f51 f23 1"/>
                <a:gd name="f55" fmla="*/ f51 f22 1"/>
                <a:gd name="f56" fmla="*/ f51 f14 1"/>
                <a:gd name="f57" fmla="*/ f54 1 100000"/>
                <a:gd name="f58" fmla="*/ f55 1 100000"/>
                <a:gd name="f59" fmla="*/ f56 1 100000"/>
                <a:gd name="f60" fmla="+- f57 f58 0"/>
                <a:gd name="f61" fmla="*/ f57 f57 1"/>
                <a:gd name="f62" fmla="*/ f59 f59 1"/>
                <a:gd name="f63" fmla="+- f58 0 f57"/>
                <a:gd name="f64" fmla="*/ f58 1 2"/>
                <a:gd name="f65" fmla="+- f21 f59 0"/>
                <a:gd name="f66" fmla="+- 0 0 f59"/>
                <a:gd name="f67" fmla="*/ f57 1 2"/>
                <a:gd name="f68" fmla="*/ f57 f40 1"/>
                <a:gd name="f69" fmla="*/ f60 1 4"/>
                <a:gd name="f70" fmla="+- f52 0 f62"/>
                <a:gd name="f71" fmla="*/ f63 1 2"/>
                <a:gd name="f72" fmla="+- f43 0 f64"/>
                <a:gd name="f73" fmla="+- 0 0 f66"/>
                <a:gd name="f74" fmla="+- 0 0 f67"/>
                <a:gd name="f75" fmla="*/ f65 f40 1"/>
                <a:gd name="f76" fmla="*/ f67 f40 1"/>
                <a:gd name="f77" fmla="+- f50 0 f69"/>
                <a:gd name="f78" fmla="sqrt f70"/>
                <a:gd name="f79" fmla="+- 0 0 f74"/>
                <a:gd name="f80" fmla="*/ f72 f40 1"/>
                <a:gd name="f81" fmla="*/ f77 2 1"/>
                <a:gd name="f82" fmla="+- f77 f57 0"/>
                <a:gd name="f83" fmla="*/ f78 f77 1"/>
                <a:gd name="f84" fmla="*/ f77 f40 1"/>
                <a:gd name="f85" fmla="*/ f81 f81 1"/>
                <a:gd name="f86" fmla="*/ f83 1 f46"/>
                <a:gd name="f87" fmla="+- f77 f82 0"/>
                <a:gd name="f88" fmla="+- f85 0 f61"/>
                <a:gd name="f89" fmla="+- f77 f86 0"/>
                <a:gd name="f90" fmla="+- f82 f86 0"/>
                <a:gd name="f91" fmla="+- 0 0 f86"/>
                <a:gd name="f92" fmla="*/ f87 1 2"/>
                <a:gd name="f93" fmla="sqrt f88"/>
                <a:gd name="f94" fmla="+- f89 0 f71"/>
                <a:gd name="f95" fmla="+- f90 f71 0"/>
                <a:gd name="f96" fmla="+- 0 0 f91"/>
                <a:gd name="f97" fmla="*/ f90 f40 1"/>
                <a:gd name="f98" fmla="*/ f92 f40 1"/>
                <a:gd name="f99" fmla="*/ f93 f46 1"/>
                <a:gd name="f100" fmla="at2 f73 f96"/>
                <a:gd name="f101" fmla="*/ f95 f40 1"/>
                <a:gd name="f102" fmla="*/ f94 f40 1"/>
                <a:gd name="f103" fmla="*/ f99 1 f81"/>
                <a:gd name="f104" fmla="+- f100 f4 0"/>
                <a:gd name="f105" fmla="*/ f104 f10 1"/>
                <a:gd name="f106" fmla="+- f21 f103 0"/>
                <a:gd name="f107" fmla="+- 0 0 f103"/>
                <a:gd name="f108" fmla="*/ f105 1 f3"/>
                <a:gd name="f109" fmla="+- 0 0 f107"/>
                <a:gd name="f110" fmla="*/ f106 f40 1"/>
                <a:gd name="f111" fmla="+- 0 0 f108"/>
                <a:gd name="f112" fmla="at2 f109 f79"/>
                <a:gd name="f113" fmla="val f111"/>
                <a:gd name="f114" fmla="+- f112 f4 0"/>
                <a:gd name="f115" fmla="+- 0 0 f113"/>
                <a:gd name="f116" fmla="*/ f114 f10 1"/>
                <a:gd name="f117" fmla="*/ f115 f3 1"/>
                <a:gd name="f118" fmla="*/ f116 1 f3"/>
                <a:gd name="f119" fmla="*/ f117 1 f10"/>
                <a:gd name="f120" fmla="+- 0 0 f118"/>
                <a:gd name="f121" fmla="+- f119 0 f4"/>
                <a:gd name="f122" fmla="val f120"/>
                <a:gd name="f123" fmla="+- 0 0 f122"/>
                <a:gd name="f124" fmla="+- f4 0 f121"/>
                <a:gd name="f125" fmla="*/ f123 f3 1"/>
                <a:gd name="f126" fmla="*/ f125 1 f10"/>
                <a:gd name="f127" fmla="+- f126 0 f4"/>
                <a:gd name="f128" fmla="+- f127 0 f121"/>
                <a:gd name="f129" fmla="+- f121 f127 0"/>
                <a:gd name="f130" fmla="+- f4 0 f12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80" y="f45"/>
                </a:cxn>
                <a:cxn ang="f37">
                  <a:pos x="f102" y="f75"/>
                </a:cxn>
                <a:cxn ang="f37">
                  <a:pos x="f76" y="f45"/>
                </a:cxn>
                <a:cxn ang="f38">
                  <a:pos x="f98" y="f49"/>
                </a:cxn>
                <a:cxn ang="f39">
                  <a:pos x="f101" y="f75"/>
                </a:cxn>
              </a:cxnLst>
              <a:rect l="f45" t="f45" r="f48" b="f49"/>
              <a:pathLst>
                <a:path stroke="0">
                  <a:moveTo>
                    <a:pt x="f80" y="f45"/>
                  </a:moveTo>
                  <a:lnTo>
                    <a:pt x="f101" y="f75"/>
                  </a:lnTo>
                  <a:lnTo>
                    <a:pt x="f97" y="f75"/>
                  </a:lnTo>
                  <a:arcTo wR="f84" hR="f53" stAng="f124" swAng="f129"/>
                  <a:arcTo wR="f84" hR="f53" stAng="f130" swAng="f128"/>
                  <a:lnTo>
                    <a:pt x="f102" y="f75"/>
                  </a:lnTo>
                  <a:close/>
                </a:path>
                <a:path stroke="0">
                  <a:moveTo>
                    <a:pt x="f84" y="f49"/>
                  </a:moveTo>
                  <a:arcTo wR="f84" hR="f53" stAng="f4" swAng="f4"/>
                  <a:lnTo>
                    <a:pt x="f68" y="f45"/>
                  </a:lnTo>
                  <a:arcTo wR="f84" hR="f53" stAng="f3" swAng="f11"/>
                  <a:close/>
                </a:path>
                <a:path fill="none">
                  <a:moveTo>
                    <a:pt x="f98" y="f110"/>
                  </a:moveTo>
                  <a:arcTo wR="f84" hR="f53" stAng="f130" swAng="f128"/>
                  <a:lnTo>
                    <a:pt x="f102" y="f75"/>
                  </a:lnTo>
                  <a:lnTo>
                    <a:pt x="f80" y="f45"/>
                  </a:lnTo>
                  <a:lnTo>
                    <a:pt x="f101" y="f75"/>
                  </a:lnTo>
                  <a:lnTo>
                    <a:pt x="f97" y="f75"/>
                  </a:lnTo>
                  <a:arcTo wR="f84" hR="f53" stAng="f124" swAng="f121"/>
                  <a:lnTo>
                    <a:pt x="f84" y="f49"/>
                  </a:lnTo>
                  <a:arcTo wR="f84" hR="f53" stAng="f4" swAng="f4"/>
                  <a:lnTo>
                    <a:pt x="f68" y="f45"/>
                  </a:lnTo>
                  <a:arcTo wR="f84" hR="f53" stAng="f3" swAng="f11"/>
                </a:path>
              </a:pathLst>
            </a:custGeom>
            <a:solidFill>
              <a:srgbClr val="D6F7EF">
                <a:alpha val="49000"/>
              </a:srgbClr>
            </a:soli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  <p:sp>
          <p:nvSpPr>
            <p:cNvPr id="11" name="TextBox 28"/>
            <p:cNvSpPr txBox="1"/>
            <p:nvPr/>
          </p:nvSpPr>
          <p:spPr>
            <a:xfrm>
              <a:off x="5859338" y="6146843"/>
              <a:ext cx="2576102" cy="565922"/>
            </a:xfrm>
            <a:prstGeom prst="rect">
              <a:avLst/>
            </a:prstGeom>
            <a:solidFill>
              <a:srgbClr val="DBDBDB"/>
            </a:solidFill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b="1" i="0" u="none" strike="noStrike" kern="1200" cap="all" spc="0" baseline="0" dirty="0">
                  <a:solidFill>
                    <a:srgbClr val="004A87"/>
                  </a:solidFill>
                  <a:uFillTx/>
                  <a:latin typeface="Verdana"/>
                </a:rPr>
                <a:t>WEBSITE: </a:t>
              </a:r>
              <a:r>
                <a:rPr lang="en-US" sz="1100" b="1" i="0" u="sng" strike="noStrike" kern="1200" cap="all" spc="0" baseline="0" dirty="0">
                  <a:solidFill>
                    <a:srgbClr val="004A87"/>
                  </a:solidFill>
                  <a:uFillTx/>
                  <a:latin typeface="Verdana"/>
                </a:rPr>
                <a:t>www.cancergenome.ru</a:t>
              </a:r>
            </a:p>
          </p:txBody>
        </p:sp>
      </p:grpSp>
      <p:sp>
        <p:nvSpPr>
          <p:cNvPr id="12" name="Прямоугольник 1"/>
          <p:cNvSpPr/>
          <p:nvPr/>
        </p:nvSpPr>
        <p:spPr>
          <a:xfrm>
            <a:off x="6517028" y="1904790"/>
            <a:ext cx="1310632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all" spc="0" baseline="0" dirty="0" smtClean="0">
                <a:solidFill>
                  <a:srgbClr val="000000"/>
                </a:solidFill>
                <a:uFillTx/>
                <a:latin typeface="Verdana"/>
              </a:rPr>
              <a:t>PROCEDURE</a:t>
            </a:r>
            <a:endParaRPr lang="en-GB" sz="1200" b="1" i="0" u="none" strike="noStrike" kern="1200" cap="all" spc="0" baseline="0" dirty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131710" y="1000792"/>
            <a:ext cx="8615220" cy="892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4A87"/>
                </a:solidFill>
                <a:uFillTx/>
                <a:latin typeface="Verdana"/>
              </a:rPr>
              <a:t>Project background: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4A87"/>
              </a:solidFill>
              <a:uFillTx/>
              <a:latin typeface="Verdana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4A87"/>
                </a:solidFill>
                <a:latin typeface="Verdana"/>
              </a:rPr>
              <a:t>t</a:t>
            </a:r>
            <a:r>
              <a:rPr lang="en-GB" sz="1200" b="0" i="0" u="none" strike="noStrike" kern="1200" cap="none" spc="0" baseline="0" dirty="0" smtClean="0">
                <a:solidFill>
                  <a:srgbClr val="004A87"/>
                </a:solidFill>
                <a:uFillTx/>
                <a:latin typeface="Verdana"/>
              </a:rPr>
              <a:t>he need to improve the </a:t>
            </a:r>
            <a:r>
              <a:rPr lang="en-GB" sz="1200" dirty="0">
                <a:solidFill>
                  <a:srgbClr val="004A87"/>
                </a:solidFill>
                <a:latin typeface="Verdana"/>
              </a:rPr>
              <a:t>clinical  effectiveness </a:t>
            </a:r>
            <a:r>
              <a:rPr lang="en-GB" sz="1200" b="0" i="0" u="none" strike="noStrike" kern="1200" cap="none" spc="0" baseline="0" dirty="0">
                <a:solidFill>
                  <a:srgbClr val="004A87"/>
                </a:solidFill>
                <a:uFillTx/>
                <a:latin typeface="Verdana"/>
              </a:rPr>
              <a:t>of </a:t>
            </a:r>
            <a:r>
              <a:rPr lang="en-GB" sz="1200" b="0" i="0" u="none" strike="noStrike" kern="1200" cap="none" spc="0" baseline="0" dirty="0" smtClean="0">
                <a:solidFill>
                  <a:srgbClr val="004A87"/>
                </a:solidFill>
                <a:uFillTx/>
                <a:latin typeface="Verdana"/>
              </a:rPr>
              <a:t>antitumor treatment: targeted therapy is contingent on </a:t>
            </a:r>
            <a:r>
              <a:rPr lang="en-US" sz="1200" dirty="0">
                <a:solidFill>
                  <a:srgbClr val="004A87"/>
                </a:solidFill>
                <a:latin typeface="Verdana"/>
              </a:rPr>
              <a:t>rapid detection of </a:t>
            </a:r>
            <a:r>
              <a:rPr lang="en-US" sz="1200" dirty="0" smtClean="0">
                <a:solidFill>
                  <a:srgbClr val="004A87"/>
                </a:solidFill>
                <a:latin typeface="Verdana"/>
              </a:rPr>
              <a:t>oncogenic </a:t>
            </a:r>
            <a:r>
              <a:rPr lang="en-US" sz="1200" dirty="0">
                <a:solidFill>
                  <a:srgbClr val="004A87"/>
                </a:solidFill>
                <a:latin typeface="Verdana"/>
              </a:rPr>
              <a:t>mutations</a:t>
            </a:r>
            <a:endParaRPr lang="en-GB" sz="1200" b="0" i="0" u="none" strike="noStrike" kern="1200" cap="none" spc="0" baseline="0" dirty="0">
              <a:solidFill>
                <a:srgbClr val="004A87"/>
              </a:solidFill>
              <a:uFillTx/>
              <a:latin typeface="Verdana"/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6711366" y="1778206"/>
            <a:ext cx="1496177" cy="1117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 smtClean="0">
                <a:solidFill>
                  <a:srgbClr val="4D4D4D"/>
                </a:solidFill>
                <a:uFillTx/>
                <a:latin typeface="Verdana"/>
                <a:cs typeface="Arial"/>
              </a:rPr>
              <a:t>Request </a:t>
            </a:r>
            <a:r>
              <a:rPr lang="en-GB" sz="1200" b="0" i="0" u="none" strike="noStrike" kern="1200" cap="none" spc="0" baseline="0" dirty="0">
                <a:solidFill>
                  <a:srgbClr val="4D4D4D"/>
                </a:solidFill>
                <a:uFillTx/>
                <a:latin typeface="Verdana"/>
                <a:cs typeface="Arial"/>
              </a:rPr>
              <a:t>for </a:t>
            </a:r>
            <a:r>
              <a:rPr lang="en-GB" sz="1200" b="0" i="0" u="none" strike="noStrike" kern="1200" cap="none" spc="0" baseline="0" dirty="0" smtClean="0">
                <a:solidFill>
                  <a:srgbClr val="4D4D4D"/>
                </a:solidFill>
                <a:uFillTx/>
                <a:latin typeface="Verdana"/>
                <a:cs typeface="Arial"/>
              </a:rPr>
              <a:t>blood sample delivery</a:t>
            </a:r>
            <a:endParaRPr lang="en-GB" sz="1200" b="0" i="0" u="none" strike="noStrike" kern="1200" cap="none" spc="0" baseline="0" dirty="0">
              <a:solidFill>
                <a:srgbClr val="4D4D4D"/>
              </a:solidFill>
              <a:uFillTx/>
              <a:latin typeface="Verdana"/>
              <a:cs typeface="Arial"/>
            </a:endParaRPr>
          </a:p>
        </p:txBody>
      </p:sp>
      <p:sp>
        <p:nvSpPr>
          <p:cNvPr id="15" name="TextBox 35"/>
          <p:cNvSpPr txBox="1"/>
          <p:nvPr/>
        </p:nvSpPr>
        <p:spPr>
          <a:xfrm>
            <a:off x="6711366" y="3123370"/>
            <a:ext cx="2308457" cy="5575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 smtClean="0">
                <a:solidFill>
                  <a:srgbClr val="4D4D4D"/>
                </a:solidFill>
                <a:uFillTx/>
                <a:latin typeface="Verdana"/>
                <a:cs typeface="Arial"/>
              </a:rPr>
              <a:t>Courier delivers 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 smtClean="0">
                <a:solidFill>
                  <a:srgbClr val="4D4D4D"/>
                </a:solidFill>
                <a:uFillTx/>
                <a:latin typeface="Verdana"/>
                <a:cs typeface="Arial"/>
              </a:rPr>
              <a:t>   a blood sample </a:t>
            </a:r>
            <a:endParaRPr lang="en-GB" sz="1200" b="0" i="0" u="none" strike="noStrike" kern="1200" cap="none" spc="0" baseline="0" dirty="0">
              <a:solidFill>
                <a:srgbClr val="4D4D4D"/>
              </a:solidFill>
              <a:uFillTx/>
              <a:latin typeface="Verdana"/>
              <a:cs typeface="Arial"/>
            </a:endParaRPr>
          </a:p>
        </p:txBody>
      </p:sp>
      <p:sp>
        <p:nvSpPr>
          <p:cNvPr id="16" name="Прямоугольник 36"/>
          <p:cNvSpPr/>
          <p:nvPr/>
        </p:nvSpPr>
        <p:spPr>
          <a:xfrm>
            <a:off x="6711366" y="4233388"/>
            <a:ext cx="2202542" cy="4616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 smtClean="0">
                <a:solidFill>
                  <a:srgbClr val="4D4D4D"/>
                </a:solidFill>
                <a:uFillTx/>
                <a:latin typeface="Verdana"/>
                <a:cs typeface="Arial"/>
              </a:rPr>
              <a:t>Clinical testing performed</a:t>
            </a:r>
            <a:endParaRPr lang="en-GB" sz="1200" b="0" i="0" u="none" strike="noStrike" kern="1200" cap="none" spc="0" baseline="0" dirty="0">
              <a:solidFill>
                <a:srgbClr val="4D4D4D"/>
              </a:solidFill>
              <a:uFillTx/>
              <a:latin typeface="Verdana"/>
              <a:cs typeface="Arial"/>
            </a:endParaRPr>
          </a:p>
        </p:txBody>
      </p:sp>
      <p:sp>
        <p:nvSpPr>
          <p:cNvPr id="17" name="TextBox 41"/>
          <p:cNvSpPr txBox="1"/>
          <p:nvPr/>
        </p:nvSpPr>
        <p:spPr>
          <a:xfrm rot="16200004">
            <a:off x="5099444" y="2357147"/>
            <a:ext cx="1061234" cy="2616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1" i="0" u="none" strike="noStrike" kern="1200" cap="none" spc="0" baseline="0" dirty="0">
                <a:solidFill>
                  <a:srgbClr val="595959"/>
                </a:solidFill>
                <a:uFillTx/>
                <a:latin typeface="Verdana"/>
                <a:cs typeface="Arial"/>
              </a:rPr>
              <a:t>PHYSICIAN</a:t>
            </a:r>
          </a:p>
        </p:txBody>
      </p:sp>
      <p:pic>
        <p:nvPicPr>
          <p:cNvPr id="18" name="Picture 4" descr="C:\Program Files (x86)\Microsoft Office\MEDIA\CAGCAT10\j0305257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48702" y="4106305"/>
            <a:ext cx="470513" cy="8307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" descr="C:\Program Files (x86)\Microsoft Office\MEDIA\CAGCAT10\j0212957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35964" y="3288173"/>
            <a:ext cx="658249" cy="4542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" name="TextBox 44"/>
          <p:cNvSpPr txBox="1"/>
          <p:nvPr/>
        </p:nvSpPr>
        <p:spPr>
          <a:xfrm rot="16200004">
            <a:off x="5105255" y="3288726"/>
            <a:ext cx="1049612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1" i="0" u="none" strike="noStrike" kern="1200" cap="none" spc="0" baseline="0">
                <a:solidFill>
                  <a:srgbClr val="595959"/>
                </a:solidFill>
                <a:uFillTx/>
                <a:latin typeface="Verdana"/>
                <a:cs typeface="Arial"/>
              </a:rPr>
              <a:t>COURIER</a:t>
            </a:r>
          </a:p>
        </p:txBody>
      </p:sp>
      <p:sp>
        <p:nvSpPr>
          <p:cNvPr id="21" name="TextBox 45"/>
          <p:cNvSpPr txBox="1"/>
          <p:nvPr/>
        </p:nvSpPr>
        <p:spPr>
          <a:xfrm rot="16200004">
            <a:off x="4739788" y="4326579"/>
            <a:ext cx="1780547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1" i="0" u="none" strike="noStrike" kern="1200" cap="none" spc="0" baseline="0" dirty="0" smtClean="0">
                <a:solidFill>
                  <a:srgbClr val="595959"/>
                </a:solidFill>
                <a:uFillTx/>
                <a:latin typeface="Verdana"/>
                <a:cs typeface="Arial"/>
              </a:rPr>
              <a:t>LAB</a:t>
            </a:r>
            <a:endParaRPr lang="en-GB" sz="1050" b="1" i="0" u="none" strike="noStrike" kern="1200" cap="none" spc="0" baseline="0" dirty="0">
              <a:solidFill>
                <a:srgbClr val="595959"/>
              </a:solidFill>
              <a:uFillTx/>
              <a:latin typeface="Verdana"/>
              <a:cs typeface="Arial"/>
            </a:endParaRPr>
          </a:p>
        </p:txBody>
      </p:sp>
      <p:sp>
        <p:nvSpPr>
          <p:cNvPr id="22" name="TextBox 47"/>
          <p:cNvSpPr txBox="1"/>
          <p:nvPr/>
        </p:nvSpPr>
        <p:spPr>
          <a:xfrm rot="16200004">
            <a:off x="5095034" y="5190481"/>
            <a:ext cx="1082354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1" i="0" u="none" strike="noStrike" kern="1200" cap="none" spc="0" baseline="0" dirty="0">
                <a:solidFill>
                  <a:srgbClr val="595959"/>
                </a:solidFill>
                <a:uFillTx/>
                <a:latin typeface="Verdana"/>
                <a:cs typeface="Arial"/>
              </a:rPr>
              <a:t>PHYSICIAN</a:t>
            </a:r>
          </a:p>
        </p:txBody>
      </p:sp>
      <p:sp>
        <p:nvSpPr>
          <p:cNvPr id="23" name="Прямоугольник 48"/>
          <p:cNvSpPr/>
          <p:nvPr/>
        </p:nvSpPr>
        <p:spPr>
          <a:xfrm>
            <a:off x="6711366" y="5120045"/>
            <a:ext cx="4071119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 smtClean="0">
                <a:solidFill>
                  <a:srgbClr val="4D4D4D"/>
                </a:solidFill>
                <a:latin typeface="Verdana"/>
                <a:cs typeface="Arial"/>
              </a:rPr>
              <a:t>Physician gets the test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4D4D4D"/>
                </a:solidFill>
                <a:latin typeface="Verdana"/>
                <a:cs typeface="Arial"/>
              </a:rPr>
              <a:t> </a:t>
            </a:r>
            <a:r>
              <a:rPr lang="en-US" sz="1200" dirty="0" smtClean="0">
                <a:solidFill>
                  <a:srgbClr val="4D4D4D"/>
                </a:solidFill>
                <a:latin typeface="Verdana"/>
                <a:cs typeface="Arial"/>
              </a:rPr>
              <a:t>   results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 smtClean="0">
                <a:solidFill>
                  <a:srgbClr val="4D4D4D"/>
                </a:solidFill>
                <a:uFillTx/>
                <a:latin typeface="Verdana"/>
                <a:cs typeface="Arial"/>
              </a:rPr>
              <a:t>Prescription of therapy </a:t>
            </a:r>
            <a:endParaRPr lang="en-GB" sz="1200" b="0" i="0" u="none" strike="noStrike" kern="1200" cap="none" spc="0" baseline="0" dirty="0">
              <a:solidFill>
                <a:srgbClr val="4D4D4D"/>
              </a:solidFill>
              <a:uFillTx/>
              <a:latin typeface="Verdana"/>
              <a:cs typeface="Arial"/>
            </a:endParaRPr>
          </a:p>
        </p:txBody>
      </p:sp>
      <p:sp>
        <p:nvSpPr>
          <p:cNvPr id="24" name="Скругленный прямоугольник 51"/>
          <p:cNvSpPr/>
          <p:nvPr/>
        </p:nvSpPr>
        <p:spPr>
          <a:xfrm>
            <a:off x="326541" y="2169596"/>
            <a:ext cx="4747016" cy="115689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Diagnostic methods 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4A6B05"/>
                </a:solidFill>
                <a:latin typeface="Verdana"/>
              </a:rPr>
              <a:t>s</a:t>
            </a:r>
            <a:r>
              <a:rPr lang="en-GB" sz="14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creening for </a:t>
            </a:r>
            <a:r>
              <a:rPr lang="en-GB" sz="1400" b="1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EGFR</a:t>
            </a:r>
            <a:r>
              <a:rPr lang="en-GB" sz="14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 </a:t>
            </a:r>
            <a:r>
              <a:rPr lang="en-GB" sz="14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and </a:t>
            </a:r>
            <a:r>
              <a:rPr lang="en-GB" sz="1400" b="1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ALK</a:t>
            </a:r>
            <a:r>
              <a:rPr lang="en-GB" sz="14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 mutations in patients with lung cancer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4A6B05"/>
                </a:solidFill>
                <a:latin typeface="Verdana"/>
              </a:rPr>
              <a:t>screening for </a:t>
            </a:r>
            <a:r>
              <a:rPr lang="en-GB" sz="1400" b="1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RAS</a:t>
            </a:r>
            <a:r>
              <a:rPr lang="en-GB" sz="14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 </a:t>
            </a:r>
            <a:r>
              <a:rPr lang="en-GB" sz="14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mutations in patients with colorectal cancer </a:t>
            </a:r>
          </a:p>
        </p:txBody>
      </p:sp>
      <p:sp>
        <p:nvSpPr>
          <p:cNvPr id="25" name="Скругленный прямоугольник 52"/>
          <p:cNvSpPr/>
          <p:nvPr/>
        </p:nvSpPr>
        <p:spPr>
          <a:xfrm>
            <a:off x="326541" y="3492441"/>
            <a:ext cx="4747016" cy="115689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Performance indicators</a:t>
            </a:r>
            <a:endParaRPr lang="en-GB" sz="14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21 </a:t>
            </a:r>
            <a:r>
              <a:rPr lang="en-GB" sz="1400" b="1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labs involved in</a:t>
            </a:r>
            <a:r>
              <a:rPr lang="en-GB" sz="1400" b="1" i="0" u="none" strike="noStrike" kern="1200" cap="none" spc="0" dirty="0" smtClean="0">
                <a:solidFill>
                  <a:srgbClr val="4A6B05"/>
                </a:solidFill>
                <a:uFillTx/>
                <a:latin typeface="Verdana"/>
              </a:rPr>
              <a:t> the project</a:t>
            </a:r>
            <a:endParaRPr lang="en-GB" sz="1400" b="1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all regions of Russia</a:t>
            </a:r>
            <a:endParaRPr lang="en-GB" sz="14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35,000 lab </a:t>
            </a:r>
            <a:r>
              <a:rPr lang="en-GB" sz="1400" b="1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tests performed</a:t>
            </a:r>
            <a:endParaRPr lang="en-GB" sz="1400" b="1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</p:txBody>
      </p:sp>
      <p:sp>
        <p:nvSpPr>
          <p:cNvPr id="26" name="Скругленный прямоугольник 53"/>
          <p:cNvSpPr/>
          <p:nvPr/>
        </p:nvSpPr>
        <p:spPr>
          <a:xfrm>
            <a:off x="326541" y="4825206"/>
            <a:ext cx="4747016" cy="115689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1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27" name="TextBox 54"/>
          <p:cNvSpPr txBox="1"/>
          <p:nvPr/>
        </p:nvSpPr>
        <p:spPr>
          <a:xfrm>
            <a:off x="389790" y="4876522"/>
            <a:ext cx="4683767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 smtClean="0">
                <a:solidFill>
                  <a:srgbClr val="4A6B05"/>
                </a:solidFill>
                <a:latin typeface="Verdana"/>
              </a:rPr>
              <a:t>Scientific </a:t>
            </a:r>
            <a:r>
              <a:rPr lang="en-US" sz="1400" dirty="0">
                <a:solidFill>
                  <a:srgbClr val="4A6B05"/>
                </a:solidFill>
                <a:latin typeface="Verdana"/>
              </a:rPr>
              <a:t>supervision of the project</a:t>
            </a:r>
            <a:r>
              <a:rPr lang="en-GB" sz="14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:</a:t>
            </a:r>
            <a:endParaRPr lang="en-GB" sz="14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Russian Cancer Society</a:t>
            </a:r>
            <a:endParaRPr lang="en-GB" sz="1400" b="1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1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</p:txBody>
      </p:sp>
      <p:pic>
        <p:nvPicPr>
          <p:cNvPr id="28" name="Рисунок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415" y="5148657"/>
            <a:ext cx="674379" cy="674379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9994D4"/>
            </a:solidFill>
            <a:prstDash val="solid"/>
          </a:ln>
        </p:spPr>
      </p:pic>
      <p:cxnSp>
        <p:nvCxnSpPr>
          <p:cNvPr id="29" name="Прямая соединительная линия 57"/>
          <p:cNvCxnSpPr/>
          <p:nvPr/>
        </p:nvCxnSpPr>
        <p:spPr>
          <a:xfrm flipH="1">
            <a:off x="6449455" y="4001688"/>
            <a:ext cx="1859825" cy="0"/>
          </a:xfrm>
          <a:prstGeom prst="straightConnector1">
            <a:avLst/>
          </a:prstGeom>
          <a:noFill/>
          <a:ln w="25402" cap="flat">
            <a:solidFill>
              <a:srgbClr val="D6D5ED"/>
            </a:solidFill>
            <a:prstDash val="solid"/>
          </a:ln>
        </p:spPr>
      </p:cxnSp>
      <p:cxnSp>
        <p:nvCxnSpPr>
          <p:cNvPr id="30" name="Прямая соединительная линия 59"/>
          <p:cNvCxnSpPr/>
          <p:nvPr/>
        </p:nvCxnSpPr>
        <p:spPr>
          <a:xfrm flipH="1">
            <a:off x="6641287" y="5000405"/>
            <a:ext cx="1859834" cy="0"/>
          </a:xfrm>
          <a:prstGeom prst="straightConnector1">
            <a:avLst/>
          </a:prstGeom>
          <a:noFill/>
          <a:ln w="25402" cap="flat">
            <a:solidFill>
              <a:srgbClr val="D6D5ED"/>
            </a:solidFill>
            <a:prstDash val="solid"/>
          </a:ln>
        </p:spPr>
      </p:cxnSp>
      <p:cxnSp>
        <p:nvCxnSpPr>
          <p:cNvPr id="31" name="Прямая соединительная линия 61"/>
          <p:cNvCxnSpPr/>
          <p:nvPr/>
        </p:nvCxnSpPr>
        <p:spPr>
          <a:xfrm flipH="1">
            <a:off x="6611057" y="5858615"/>
            <a:ext cx="1859834" cy="0"/>
          </a:xfrm>
          <a:prstGeom prst="straightConnector1">
            <a:avLst/>
          </a:prstGeom>
          <a:noFill/>
          <a:ln w="25402" cap="flat">
            <a:solidFill>
              <a:srgbClr val="D6D5ED"/>
            </a:solidFill>
            <a:prstDash val="solid"/>
          </a:ln>
        </p:spPr>
      </p:cxnSp>
      <p:pic>
        <p:nvPicPr>
          <p:cNvPr id="32" name="Изображение 31" descr="Aston_Group_Logo_Pan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22" y="169767"/>
            <a:ext cx="1354601" cy="65848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3" name="Прямая со стрелкой 16"/>
          <p:cNvCxnSpPr/>
          <p:nvPr/>
        </p:nvCxnSpPr>
        <p:spPr>
          <a:xfrm flipH="1">
            <a:off x="5818820" y="2063462"/>
            <a:ext cx="4390" cy="3923901"/>
          </a:xfrm>
          <a:prstGeom prst="straightConnector1">
            <a:avLst/>
          </a:prstGeom>
          <a:noFill/>
          <a:ln w="9528" cap="flat">
            <a:solidFill>
              <a:srgbClr val="C1BFE5"/>
            </a:solidFill>
            <a:prstDash val="solid"/>
            <a:tailEnd type="arrow"/>
          </a:ln>
        </p:spPr>
      </p:cxnSp>
      <p:cxnSp>
        <p:nvCxnSpPr>
          <p:cNvPr id="34" name="Прямая со стрелкой 64"/>
          <p:cNvCxnSpPr/>
          <p:nvPr/>
        </p:nvCxnSpPr>
        <p:spPr>
          <a:xfrm>
            <a:off x="5630061" y="5982096"/>
            <a:ext cx="3136904" cy="0"/>
          </a:xfrm>
          <a:prstGeom prst="straightConnector1">
            <a:avLst/>
          </a:prstGeom>
          <a:noFill/>
          <a:ln w="9528" cap="flat">
            <a:solidFill>
              <a:srgbClr val="C1BFE5"/>
            </a:solidFill>
            <a:prstDash val="solid"/>
            <a:tailEnd type="arrow"/>
          </a:ln>
        </p:spPr>
      </p:cxnSp>
      <p:cxnSp>
        <p:nvCxnSpPr>
          <p:cNvPr id="35" name="Прямая со стрелкой 70"/>
          <p:cNvCxnSpPr/>
          <p:nvPr/>
        </p:nvCxnSpPr>
        <p:spPr>
          <a:xfrm flipH="1" flipV="1">
            <a:off x="8778157" y="2131192"/>
            <a:ext cx="30239" cy="3727423"/>
          </a:xfrm>
          <a:prstGeom prst="straightConnector1">
            <a:avLst/>
          </a:prstGeom>
          <a:noFill/>
          <a:ln w="9528" cap="flat">
            <a:solidFill>
              <a:srgbClr val="C1BFE5"/>
            </a:solidFill>
            <a:prstDash val="soli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11706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dirty="0" smtClean="0"/>
              <a:t>S</a:t>
            </a:r>
            <a:r>
              <a:rPr lang="en-GB" sz="2000" dirty="0" smtClean="0"/>
              <a:t>tandardizing processes across labs  </a:t>
            </a:r>
            <a:endParaRPr lang="en-GB" sz="2000" dirty="0"/>
          </a:p>
        </p:txBody>
      </p:sp>
      <p:sp>
        <p:nvSpPr>
          <p:cNvPr id="3" name="Дата 6"/>
          <p:cNvSpPr txBox="1"/>
          <p:nvPr/>
        </p:nvSpPr>
        <p:spPr>
          <a:xfrm>
            <a:off x="1692883" y="6119996"/>
            <a:ext cx="863998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1CB746-B889-417C-88F8-0F61D54B3D3D}" type="datetime6">
              <a:rPr lang="en-US" sz="1000" b="0" i="0" u="none" strike="noStrike" kern="1200" cap="none" spc="0" baseline="0">
                <a:solidFill>
                  <a:srgbClr val="004A87"/>
                </a:solidFill>
                <a:uFillTx/>
                <a:latin typeface="Verdana"/>
                <a:cs typeface="Arial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November 15</a:t>
            </a:fld>
            <a:endParaRPr lang="en-US" sz="1000" b="0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sp>
        <p:nvSpPr>
          <p:cNvPr id="4" name="Номер слайда 7"/>
          <p:cNvSpPr txBox="1"/>
          <p:nvPr/>
        </p:nvSpPr>
        <p:spPr>
          <a:xfrm>
            <a:off x="8172001" y="6119996"/>
            <a:ext cx="395999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667057-30C5-4113-9B64-04F9BC14F41B}" type="slidenum">
              <a:t>5</a:t>
            </a:fld>
            <a:endParaRPr lang="en-GB" sz="1000" b="1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pic>
        <p:nvPicPr>
          <p:cNvPr id="5" name="Изображение 31" descr="Aston_Group_Logo_Pa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2" y="169767"/>
            <a:ext cx="1354601" cy="6584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Прямоугольник 10"/>
          <p:cNvSpPr/>
          <p:nvPr/>
        </p:nvSpPr>
        <p:spPr>
          <a:xfrm>
            <a:off x="1325468" y="2414582"/>
            <a:ext cx="1961049" cy="73866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 smtClean="0">
                <a:solidFill>
                  <a:srgbClr val="5A55B9"/>
                </a:solidFill>
                <a:uFillTx/>
                <a:latin typeface="Verdana"/>
                <a:cs typeface="Arial"/>
              </a:rPr>
              <a:t>Lab during the assessment</a:t>
            </a:r>
            <a:endParaRPr lang="en-GB" sz="1400" b="1" i="0" u="none" strike="noStrike" kern="1200" cap="none" spc="0" baseline="0" dirty="0">
              <a:solidFill>
                <a:srgbClr val="5A55B9"/>
              </a:solidFill>
              <a:uFillTx/>
              <a:latin typeface="Verdana"/>
              <a:cs typeface="Arial"/>
            </a:endParaRP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 dirty="0">
              <a:solidFill>
                <a:srgbClr val="5A55B9"/>
              </a:solidFill>
              <a:uFillTx/>
              <a:latin typeface="Verdana"/>
              <a:cs typeface="Arial"/>
            </a:endParaRPr>
          </a:p>
        </p:txBody>
      </p:sp>
      <p:pic>
        <p:nvPicPr>
          <p:cNvPr id="7" name="Picture 6" descr="http://iconmonstr.com/g/gd/makefg.php?i=s2/default/iconmonstr-flask-13-icon.png&amp;r=0&amp;g=0&amp;b=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8218" y="2607301"/>
            <a:ext cx="616598" cy="6165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4" descr="C:\Program Files (x86)\Microsoft Office\MEDIA\CAGCAT10\j0305257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18254" y="2407404"/>
            <a:ext cx="576209" cy="9256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Прямоугольник 13"/>
          <p:cNvSpPr/>
          <p:nvPr/>
        </p:nvSpPr>
        <p:spPr>
          <a:xfrm>
            <a:off x="4613421" y="4980500"/>
            <a:ext cx="3486909" cy="4616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DD5802"/>
                </a:solidFill>
                <a:uFillTx/>
                <a:latin typeface="Verdana"/>
                <a:cs typeface="Arial"/>
              </a:rPr>
              <a:t>International quality </a:t>
            </a:r>
            <a:r>
              <a:rPr lang="en-GB" sz="1200" b="1" i="0" u="none" strike="noStrike" kern="1200" cap="none" spc="0" baseline="0" dirty="0" smtClean="0">
                <a:solidFill>
                  <a:srgbClr val="DD5802"/>
                </a:solidFill>
                <a:uFillTx/>
                <a:latin typeface="Verdana"/>
                <a:cs typeface="Arial"/>
              </a:rPr>
              <a:t>assurance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 smtClean="0">
                <a:solidFill>
                  <a:srgbClr val="DD5802"/>
                </a:solidFill>
                <a:uFillTx/>
                <a:latin typeface="Verdana"/>
                <a:cs typeface="Arial"/>
              </a:rPr>
              <a:t>(</a:t>
            </a:r>
            <a:r>
              <a:rPr lang="en-US" sz="1200" b="1" i="0" u="none" strike="noStrike" kern="1200" cap="none" spc="0" baseline="0" dirty="0">
                <a:solidFill>
                  <a:srgbClr val="DD5802"/>
                </a:solidFill>
                <a:uFillTx/>
                <a:latin typeface="Verdana"/>
                <a:cs typeface="Arial"/>
              </a:rPr>
              <a:t>EMQN)</a:t>
            </a:r>
          </a:p>
        </p:txBody>
      </p:sp>
      <p:cxnSp>
        <p:nvCxnSpPr>
          <p:cNvPr id="10" name="Прямая со стрелкой 14"/>
          <p:cNvCxnSpPr>
            <a:endCxn id="19" idx="1"/>
          </p:cNvCxnSpPr>
          <p:nvPr/>
        </p:nvCxnSpPr>
        <p:spPr>
          <a:xfrm>
            <a:off x="2868518" y="3219474"/>
            <a:ext cx="1626672" cy="1163437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tailEnd type="arrow"/>
          </a:ln>
        </p:spPr>
      </p:cxnSp>
      <p:sp>
        <p:nvSpPr>
          <p:cNvPr id="11" name="Овал 15"/>
          <p:cNvSpPr/>
          <p:nvPr/>
        </p:nvSpPr>
        <p:spPr>
          <a:xfrm>
            <a:off x="3489514" y="3561121"/>
            <a:ext cx="395999" cy="39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7F7F7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404040"/>
                </a:solidFill>
                <a:uFillTx/>
                <a:latin typeface="Verdana"/>
              </a:rPr>
              <a:t>2</a:t>
            </a:r>
          </a:p>
        </p:txBody>
      </p:sp>
      <p:cxnSp>
        <p:nvCxnSpPr>
          <p:cNvPr id="12" name="Прямая со стрелкой 16"/>
          <p:cNvCxnSpPr>
            <a:endCxn id="19" idx="3"/>
          </p:cNvCxnSpPr>
          <p:nvPr/>
        </p:nvCxnSpPr>
        <p:spPr>
          <a:xfrm flipH="1">
            <a:off x="5153402" y="3333042"/>
            <a:ext cx="1543837" cy="1049869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tailEnd type="arrow"/>
          </a:ln>
        </p:spPr>
      </p:cxnSp>
      <p:sp>
        <p:nvSpPr>
          <p:cNvPr id="13" name="Овал 17"/>
          <p:cNvSpPr/>
          <p:nvPr/>
        </p:nvSpPr>
        <p:spPr>
          <a:xfrm rot="150745">
            <a:off x="5878083" y="3595219"/>
            <a:ext cx="395999" cy="39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7F7F7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404040"/>
                </a:solidFill>
                <a:uFillTx/>
                <a:latin typeface="Verdana"/>
              </a:rPr>
              <a:t>3</a:t>
            </a:r>
          </a:p>
        </p:txBody>
      </p:sp>
      <p:cxnSp>
        <p:nvCxnSpPr>
          <p:cNvPr id="14" name="Прямая соединительная линия 18"/>
          <p:cNvCxnSpPr/>
          <p:nvPr/>
        </p:nvCxnSpPr>
        <p:spPr>
          <a:xfrm>
            <a:off x="941639" y="2238149"/>
            <a:ext cx="0" cy="3786338"/>
          </a:xfrm>
          <a:prstGeom prst="straightConnector1">
            <a:avLst/>
          </a:prstGeom>
          <a:noFill/>
          <a:ln w="9528" cap="flat">
            <a:solidFill>
              <a:srgbClr val="FC7A27"/>
            </a:solidFill>
            <a:prstDash val="solid"/>
          </a:ln>
        </p:spPr>
      </p:cxnSp>
      <p:cxnSp>
        <p:nvCxnSpPr>
          <p:cNvPr id="15" name="Прямая со стрелкой 19"/>
          <p:cNvCxnSpPr/>
          <p:nvPr/>
        </p:nvCxnSpPr>
        <p:spPr>
          <a:xfrm flipH="1" flipV="1">
            <a:off x="3598520" y="3016998"/>
            <a:ext cx="2043474" cy="16286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tailEnd type="arrow"/>
          </a:ln>
        </p:spPr>
      </p:cxnSp>
      <p:sp>
        <p:nvSpPr>
          <p:cNvPr id="16" name="Овал 20"/>
          <p:cNvSpPr/>
          <p:nvPr/>
        </p:nvSpPr>
        <p:spPr>
          <a:xfrm>
            <a:off x="4382133" y="2838617"/>
            <a:ext cx="395999" cy="39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7F7F7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404040"/>
                </a:solidFill>
                <a:uFillTx/>
                <a:latin typeface="Verdana"/>
              </a:rPr>
              <a:t>1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3598520" y="2405457"/>
            <a:ext cx="227107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 smtClean="0">
                <a:solidFill>
                  <a:srgbClr val="7F7F7F"/>
                </a:solidFill>
                <a:uFillTx/>
                <a:latin typeface="Verdana"/>
                <a:cs typeface="Arial"/>
              </a:rPr>
              <a:t>Delivery of control samples</a:t>
            </a:r>
            <a:endParaRPr lang="en-GB" sz="1200" b="0" i="0" u="none" strike="noStrike" kern="1200" cap="none" spc="0" baseline="0" dirty="0">
              <a:solidFill>
                <a:srgbClr val="7F7F7F"/>
              </a:solidFill>
              <a:uFillTx/>
              <a:latin typeface="Verdana"/>
              <a:cs typeface="Arial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1475677" y="3168725"/>
            <a:ext cx="166621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 smtClean="0">
                <a:solidFill>
                  <a:srgbClr val="7F7F7F"/>
                </a:solidFill>
                <a:uFillTx/>
                <a:latin typeface="Verdana"/>
                <a:cs typeface="Arial"/>
              </a:rPr>
              <a:t>The lab performs lab tests; enters the test results into the database </a:t>
            </a:r>
            <a:endParaRPr lang="en-GB" sz="1200" b="0" i="0" u="none" strike="noStrike" kern="1200" cap="none" spc="0" baseline="0" dirty="0">
              <a:solidFill>
                <a:srgbClr val="7F7F7F"/>
              </a:solidFill>
              <a:uFillTx/>
              <a:latin typeface="Verdana"/>
              <a:cs typeface="Arial"/>
            </a:endParaRPr>
          </a:p>
        </p:txBody>
      </p:sp>
      <p:pic>
        <p:nvPicPr>
          <p:cNvPr id="19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190" y="4053809"/>
            <a:ext cx="658212" cy="6582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" name="TextBox 24"/>
          <p:cNvSpPr txBox="1"/>
          <p:nvPr/>
        </p:nvSpPr>
        <p:spPr>
          <a:xfrm>
            <a:off x="4047847" y="3648254"/>
            <a:ext cx="160170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1200" cap="none" spc="0" baseline="0">
                <a:solidFill>
                  <a:srgbClr val="004A87"/>
                </a:solidFill>
                <a:uFillTx/>
                <a:latin typeface="Verdana"/>
                <a:cs typeface="Arial"/>
              </a:rPr>
              <a:t>ONLINE DATABASE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6618262" y="3438363"/>
            <a:ext cx="1949738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 smtClean="0">
                <a:solidFill>
                  <a:srgbClr val="7F7F7F"/>
                </a:solidFill>
                <a:uFillTx/>
                <a:latin typeface="Verdana"/>
                <a:cs typeface="Arial"/>
              </a:rPr>
              <a:t>Lab testing quality assurance, </a:t>
            </a:r>
            <a:r>
              <a:rPr lang="en-GB" sz="1200" b="0" i="0" u="none" strike="noStrike" kern="1200" cap="none" spc="0" baseline="0" dirty="0">
                <a:solidFill>
                  <a:srgbClr val="7F7F7F"/>
                </a:solidFill>
                <a:uFillTx/>
                <a:latin typeface="Verdana"/>
                <a:cs typeface="Arial"/>
              </a:rPr>
              <a:t>reflex testing </a:t>
            </a:r>
          </a:p>
        </p:txBody>
      </p:sp>
      <p:cxnSp>
        <p:nvCxnSpPr>
          <p:cNvPr id="22" name="Прямая соединительная линия 29"/>
          <p:cNvCxnSpPr/>
          <p:nvPr/>
        </p:nvCxnSpPr>
        <p:spPr>
          <a:xfrm>
            <a:off x="820244" y="2214347"/>
            <a:ext cx="0" cy="4108829"/>
          </a:xfrm>
          <a:prstGeom prst="straightConnector1">
            <a:avLst/>
          </a:prstGeom>
          <a:noFill/>
          <a:ln w="9528" cap="flat">
            <a:solidFill>
              <a:srgbClr val="FC7A27"/>
            </a:solidFill>
            <a:custDash>
              <a:ds d="299906" sp="299906"/>
              <a:ds d="100000" sp="299906"/>
            </a:custDash>
          </a:ln>
        </p:spPr>
      </p:cxnSp>
      <p:cxnSp>
        <p:nvCxnSpPr>
          <p:cNvPr id="23" name="Прямая соединительная линия 30"/>
          <p:cNvCxnSpPr/>
          <p:nvPr/>
        </p:nvCxnSpPr>
        <p:spPr>
          <a:xfrm flipV="1">
            <a:off x="941639" y="6519772"/>
            <a:ext cx="7117288" cy="25448"/>
          </a:xfrm>
          <a:prstGeom prst="straightConnector1">
            <a:avLst/>
          </a:prstGeom>
          <a:noFill/>
          <a:ln w="9528" cap="flat">
            <a:solidFill>
              <a:srgbClr val="FC7A27"/>
            </a:solidFill>
            <a:custDash>
              <a:ds d="299906" sp="299906"/>
              <a:ds d="100000" sp="299906"/>
            </a:custDash>
          </a:ln>
        </p:spPr>
      </p:cxnSp>
      <p:pic>
        <p:nvPicPr>
          <p:cNvPr id="24" name="Picture 13" descr="C:\Users\i.petrushin\Downloads\local-seo-2-51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67128" y="5284774"/>
            <a:ext cx="987954" cy="9879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5" name="Прямоугольник 33"/>
          <p:cNvSpPr/>
          <p:nvPr/>
        </p:nvSpPr>
        <p:spPr>
          <a:xfrm>
            <a:off x="1427552" y="5418880"/>
            <a:ext cx="1933160" cy="73866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 smtClean="0">
                <a:solidFill>
                  <a:srgbClr val="5A55B9"/>
                </a:solidFill>
                <a:uFillTx/>
                <a:latin typeface="Verdana"/>
                <a:cs typeface="Arial"/>
              </a:rPr>
              <a:t>Lab after the assessment</a:t>
            </a:r>
            <a:endParaRPr lang="en-GB" sz="1400" b="1" i="0" u="none" strike="noStrike" kern="1200" cap="none" spc="0" baseline="0" dirty="0">
              <a:solidFill>
                <a:srgbClr val="5A55B9"/>
              </a:solidFill>
              <a:uFillTx/>
              <a:latin typeface="Verdana"/>
              <a:cs typeface="Arial"/>
            </a:endParaRP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 dirty="0">
              <a:solidFill>
                <a:srgbClr val="5A55B9"/>
              </a:solidFill>
              <a:uFillTx/>
              <a:latin typeface="Verdana"/>
              <a:cs typeface="Arial"/>
            </a:endParaRPr>
          </a:p>
        </p:txBody>
      </p:sp>
      <p:cxnSp>
        <p:nvCxnSpPr>
          <p:cNvPr id="26" name="Прямая со стрелкой 34"/>
          <p:cNvCxnSpPr/>
          <p:nvPr/>
        </p:nvCxnSpPr>
        <p:spPr>
          <a:xfrm flipH="1">
            <a:off x="1310316" y="3441161"/>
            <a:ext cx="7124" cy="1727942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tailEnd type="arrow"/>
          </a:ln>
        </p:spPr>
      </p:cxnSp>
      <p:sp>
        <p:nvSpPr>
          <p:cNvPr id="27" name="Овал 35"/>
          <p:cNvSpPr/>
          <p:nvPr/>
        </p:nvSpPr>
        <p:spPr>
          <a:xfrm rot="150745">
            <a:off x="1155234" y="4341013"/>
            <a:ext cx="395999" cy="39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7F7F7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404040"/>
                </a:solidFill>
                <a:uFillTx/>
                <a:latin typeface="Verdana"/>
              </a:rPr>
              <a:t>5</a:t>
            </a:r>
          </a:p>
        </p:txBody>
      </p:sp>
      <p:sp>
        <p:nvSpPr>
          <p:cNvPr id="28" name="TextBox 36"/>
          <p:cNvSpPr txBox="1"/>
          <p:nvPr/>
        </p:nvSpPr>
        <p:spPr>
          <a:xfrm>
            <a:off x="1461147" y="4567034"/>
            <a:ext cx="2632767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 smtClean="0">
                <a:solidFill>
                  <a:srgbClr val="7F7F7F"/>
                </a:solidFill>
                <a:latin typeface="Verdana"/>
                <a:cs typeface="Arial"/>
              </a:rPr>
              <a:t>The lab is deemed </a:t>
            </a:r>
            <a:r>
              <a:rPr lang="en-US" sz="1200" dirty="0">
                <a:solidFill>
                  <a:srgbClr val="7F7F7F"/>
                </a:solidFill>
                <a:latin typeface="Verdana"/>
                <a:cs typeface="Arial"/>
              </a:rPr>
              <a:t>qualified to join the </a:t>
            </a:r>
            <a:r>
              <a:rPr lang="en-US" sz="1200" dirty="0" smtClean="0">
                <a:solidFill>
                  <a:srgbClr val="7F7F7F"/>
                </a:solidFill>
                <a:latin typeface="Verdana"/>
                <a:cs typeface="Arial"/>
              </a:rPr>
              <a:t>project (lab diagnostics program)</a:t>
            </a:r>
            <a:endParaRPr lang="en-GB" sz="1200" b="0" i="0" u="none" strike="noStrike" kern="1200" cap="none" spc="0" baseline="0" dirty="0">
              <a:solidFill>
                <a:srgbClr val="7F7F7F"/>
              </a:solidFill>
              <a:uFillTx/>
              <a:latin typeface="Verdana"/>
              <a:cs typeface="Arial"/>
            </a:endParaRPr>
          </a:p>
        </p:txBody>
      </p:sp>
      <p:cxnSp>
        <p:nvCxnSpPr>
          <p:cNvPr id="29" name="Прямая со стрелкой 37"/>
          <p:cNvCxnSpPr/>
          <p:nvPr/>
        </p:nvCxnSpPr>
        <p:spPr>
          <a:xfrm flipH="1">
            <a:off x="3237936" y="5810957"/>
            <a:ext cx="4033199" cy="0"/>
          </a:xfrm>
          <a:prstGeom prst="straightConnector1">
            <a:avLst/>
          </a:prstGeom>
          <a:noFill/>
          <a:ln w="19046" cap="flat">
            <a:solidFill>
              <a:srgbClr val="DD5802"/>
            </a:solidFill>
            <a:prstDash val="solid"/>
            <a:tailEnd type="arrow"/>
          </a:ln>
        </p:spPr>
      </p:cxnSp>
      <p:sp>
        <p:nvSpPr>
          <p:cNvPr id="30" name="Овал 38"/>
          <p:cNvSpPr/>
          <p:nvPr/>
        </p:nvSpPr>
        <p:spPr>
          <a:xfrm rot="150745">
            <a:off x="5789094" y="5580354"/>
            <a:ext cx="395999" cy="39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B281"/>
          </a:solidFill>
          <a:ln w="25402" cap="flat">
            <a:solidFill>
              <a:srgbClr val="FEB281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7D7D7D"/>
                </a:solidFill>
                <a:uFillTx/>
                <a:latin typeface="Verdana"/>
              </a:rPr>
              <a:t>6</a:t>
            </a:r>
          </a:p>
        </p:txBody>
      </p:sp>
      <p:sp>
        <p:nvSpPr>
          <p:cNvPr id="31" name="TextBox 40"/>
          <p:cNvSpPr txBox="1"/>
          <p:nvPr/>
        </p:nvSpPr>
        <p:spPr>
          <a:xfrm>
            <a:off x="3628567" y="5840967"/>
            <a:ext cx="265400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7F7F7F"/>
                </a:solidFill>
                <a:uFillTx/>
                <a:latin typeface="Verdana"/>
                <a:cs typeface="Arial"/>
              </a:rPr>
              <a:t>Confirmation of </a:t>
            </a:r>
            <a:r>
              <a:rPr lang="en-GB" sz="1200" b="0" i="0" u="none" strike="noStrike" kern="1200" cap="none" spc="0" baseline="0" dirty="0" smtClean="0">
                <a:solidFill>
                  <a:srgbClr val="7F7F7F"/>
                </a:solidFill>
                <a:uFillTx/>
                <a:latin typeface="Verdana"/>
                <a:cs typeface="Arial"/>
              </a:rPr>
              <a:t>lab </a:t>
            </a:r>
            <a:r>
              <a:rPr lang="en-GB" sz="1200" b="0" i="0" u="none" strike="noStrike" kern="1200" cap="none" spc="0" baseline="0" dirty="0">
                <a:solidFill>
                  <a:srgbClr val="7F7F7F"/>
                </a:solidFill>
                <a:uFillTx/>
                <a:latin typeface="Verdana"/>
                <a:cs typeface="Arial"/>
              </a:rPr>
              <a:t>status</a:t>
            </a:r>
          </a:p>
        </p:txBody>
      </p:sp>
      <p:sp>
        <p:nvSpPr>
          <p:cNvPr id="32" name="TextBox 41"/>
          <p:cNvSpPr txBox="1"/>
          <p:nvPr/>
        </p:nvSpPr>
        <p:spPr>
          <a:xfrm>
            <a:off x="6444435" y="2620021"/>
            <a:ext cx="235747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5A55B9"/>
                </a:solidFill>
                <a:uFillTx/>
                <a:latin typeface="Verdana"/>
                <a:cs typeface="Arial"/>
              </a:rPr>
              <a:t>Reference lab</a:t>
            </a:r>
          </a:p>
        </p:txBody>
      </p:sp>
      <p:sp>
        <p:nvSpPr>
          <p:cNvPr id="33" name="Скругленный прямоугольник 43"/>
          <p:cNvSpPr/>
          <p:nvPr/>
        </p:nvSpPr>
        <p:spPr>
          <a:xfrm>
            <a:off x="4291343" y="977411"/>
            <a:ext cx="4306193" cy="105734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External quality </a:t>
            </a:r>
            <a:r>
              <a:rPr lang="en-GB" sz="1400" b="1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control: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 </a:t>
            </a:r>
            <a:r>
              <a:rPr lang="en-GB" sz="14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comparability </a:t>
            </a:r>
            <a:r>
              <a:rPr lang="en-GB" sz="14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of test results across labs </a:t>
            </a:r>
            <a:r>
              <a:rPr lang="en-GB" sz="14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and </a:t>
            </a:r>
            <a:r>
              <a:rPr lang="en-GB" sz="14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with international </a:t>
            </a:r>
            <a:r>
              <a:rPr lang="en-GB" sz="14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reference </a:t>
            </a:r>
            <a:r>
              <a:rPr lang="en-GB" sz="14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values </a:t>
            </a:r>
            <a:endParaRPr lang="en-GB" sz="14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</p:txBody>
      </p:sp>
      <p:sp>
        <p:nvSpPr>
          <p:cNvPr id="34" name="Скругленный прямоугольник 46"/>
          <p:cNvSpPr/>
          <p:nvPr/>
        </p:nvSpPr>
        <p:spPr>
          <a:xfrm>
            <a:off x="419819" y="934708"/>
            <a:ext cx="3465694" cy="10961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580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Improving </a:t>
            </a:r>
            <a:r>
              <a:rPr lang="en-GB" sz="14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the quality </a:t>
            </a:r>
            <a:r>
              <a:rPr lang="en-GB" sz="14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of </a:t>
            </a:r>
            <a:r>
              <a:rPr lang="en-GB" sz="14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testing </a:t>
            </a:r>
            <a:r>
              <a:rPr lang="en-GB" sz="14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through </a:t>
            </a:r>
            <a:r>
              <a:rPr lang="en-GB" sz="1400" b="1" kern="0" dirty="0" smtClean="0">
                <a:solidFill>
                  <a:srgbClr val="FFFFFF"/>
                </a:solidFill>
                <a:latin typeface="Verdana"/>
              </a:rPr>
              <a:t>s</a:t>
            </a:r>
            <a:r>
              <a:rPr lang="en-GB" sz="1400" b="1" dirty="0" smtClean="0">
                <a:solidFill>
                  <a:srgbClr val="FFFFFF"/>
                </a:solidFill>
                <a:latin typeface="Verdana"/>
              </a:rPr>
              <a:t>tandardizing </a:t>
            </a:r>
            <a:r>
              <a:rPr lang="en-GB" sz="1400" b="1" dirty="0">
                <a:solidFill>
                  <a:srgbClr val="FFFFFF"/>
                </a:solidFill>
                <a:latin typeface="Verdana"/>
              </a:rPr>
              <a:t>processes across labs </a:t>
            </a:r>
            <a:endParaRPr lang="en-GB" sz="1400" b="1" i="0" u="none" strike="noStrike" kern="1200" cap="none" spc="0" baseline="0" dirty="0">
              <a:solidFill>
                <a:srgbClr val="FFFFFF"/>
              </a:solidFill>
              <a:uFillTx/>
              <a:latin typeface="Verdana"/>
            </a:endParaRPr>
          </a:p>
        </p:txBody>
      </p:sp>
      <p:pic>
        <p:nvPicPr>
          <p:cNvPr id="35" name="Picture 4" descr="C:\Program Files (x86)\Microsoft Office\MEDIA\CAGCAT10\j0305257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33656" y="5273591"/>
            <a:ext cx="576209" cy="92563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725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dirty="0" smtClean="0"/>
              <a:t>Effective communication</a:t>
            </a:r>
            <a:endParaRPr lang="en-GB" sz="2000" dirty="0"/>
          </a:p>
        </p:txBody>
      </p:sp>
      <p:sp>
        <p:nvSpPr>
          <p:cNvPr id="3" name="Дата 6"/>
          <p:cNvSpPr txBox="1"/>
          <p:nvPr/>
        </p:nvSpPr>
        <p:spPr>
          <a:xfrm>
            <a:off x="1692883" y="6119996"/>
            <a:ext cx="863998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5B02BC-3014-4CF0-8EFF-8C03F5D9F969}" type="datetime6">
              <a:rPr lang="en-US" sz="1000" b="0" i="0" u="none" strike="noStrike" kern="1200" cap="none" spc="0" baseline="0">
                <a:solidFill>
                  <a:srgbClr val="004A87"/>
                </a:solidFill>
                <a:uFillTx/>
                <a:latin typeface="Verdana"/>
                <a:cs typeface="Arial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November 15</a:t>
            </a:fld>
            <a:endParaRPr lang="en-US" sz="1000" b="0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sp>
        <p:nvSpPr>
          <p:cNvPr id="4" name="Номер слайда 7"/>
          <p:cNvSpPr txBox="1"/>
          <p:nvPr/>
        </p:nvSpPr>
        <p:spPr>
          <a:xfrm>
            <a:off x="8172001" y="6119996"/>
            <a:ext cx="395999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216B52-0709-416E-9D1C-70D8FEBAC5C4}" type="slidenum">
              <a:t>6</a:t>
            </a:fld>
            <a:endParaRPr lang="en-GB" sz="1000" b="1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cxnSp>
        <p:nvCxnSpPr>
          <p:cNvPr id="5" name="Прямая соединительная линия 39"/>
          <p:cNvCxnSpPr/>
          <p:nvPr/>
        </p:nvCxnSpPr>
        <p:spPr>
          <a:xfrm flipH="1">
            <a:off x="6170581" y="6282001"/>
            <a:ext cx="1859835" cy="0"/>
          </a:xfrm>
          <a:prstGeom prst="straightConnector1">
            <a:avLst/>
          </a:prstGeom>
          <a:noFill/>
          <a:ln w="25402" cap="flat">
            <a:solidFill>
              <a:srgbClr val="D6D5ED"/>
            </a:solidFill>
            <a:prstDash val="solid"/>
          </a:ln>
        </p:spPr>
      </p:cxnSp>
      <p:pic>
        <p:nvPicPr>
          <p:cNvPr id="6" name="Изображение 31" descr="Aston_Group_Logo_Pa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2" y="169767"/>
            <a:ext cx="1354601" cy="6584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 descr="Картинки по запросу колл центр иконка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76982" y="3715655"/>
            <a:ext cx="1153433" cy="11476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Скругленный прямоугольник 46"/>
          <p:cNvSpPr/>
          <p:nvPr/>
        </p:nvSpPr>
        <p:spPr>
          <a:xfrm>
            <a:off x="6237424" y="2628488"/>
            <a:ext cx="2218745" cy="8751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1BFE5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cs typeface="Arial"/>
              </a:rPr>
              <a:t>CALL CENTER (24/5)</a:t>
            </a:r>
          </a:p>
        </p:txBody>
      </p:sp>
      <p:sp>
        <p:nvSpPr>
          <p:cNvPr id="9" name="TextBox 50"/>
          <p:cNvSpPr txBox="1"/>
          <p:nvPr/>
        </p:nvSpPr>
        <p:spPr>
          <a:xfrm>
            <a:off x="116092" y="3114980"/>
            <a:ext cx="1802922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i="0" u="none" strike="noStrike" kern="1200" cap="none" spc="0" baseline="0" dirty="0">
                <a:solidFill>
                  <a:srgbClr val="7D7D7D"/>
                </a:solidFill>
                <a:uFillTx/>
                <a:latin typeface="Verdana"/>
                <a:cs typeface="Arial"/>
              </a:rPr>
              <a:t>PHYSICIAN</a:t>
            </a:r>
          </a:p>
        </p:txBody>
      </p:sp>
      <p:grpSp>
        <p:nvGrpSpPr>
          <p:cNvPr id="10" name="Группа 55"/>
          <p:cNvGrpSpPr/>
          <p:nvPr/>
        </p:nvGrpSpPr>
        <p:grpSpPr>
          <a:xfrm>
            <a:off x="5885389" y="5171343"/>
            <a:ext cx="3136620" cy="565924"/>
            <a:chOff x="5885389" y="5171343"/>
            <a:chExt cx="3136620" cy="565924"/>
          </a:xfrm>
        </p:grpSpPr>
        <p:sp>
          <p:nvSpPr>
            <p:cNvPr id="11" name="AutoShape 45"/>
            <p:cNvSpPr/>
            <p:nvPr/>
          </p:nvSpPr>
          <p:spPr>
            <a:xfrm>
              <a:off x="5885389" y="5330092"/>
              <a:ext cx="1165823" cy="329357"/>
            </a:xfrm>
            <a:custGeom>
              <a:avLst>
                <a:gd name="f12" fmla="val 86579"/>
                <a:gd name="f13" fmla="val 173157"/>
                <a:gd name="f14" fmla="val 33333"/>
              </a:avLst>
              <a:gdLst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5400000"/>
                <a:gd name="f12" fmla="val 86579"/>
                <a:gd name="f13" fmla="val 173157"/>
                <a:gd name="f14" fmla="val 33333"/>
                <a:gd name="f15" fmla="+- 0 0 -360"/>
                <a:gd name="f16" fmla="+- 0 0 -180"/>
                <a:gd name="f17" fmla="+- 0 0 -90"/>
                <a:gd name="f18" fmla="abs f6"/>
                <a:gd name="f19" fmla="abs f7"/>
                <a:gd name="f20" fmla="abs f8"/>
                <a:gd name="f21" fmla="val f9"/>
                <a:gd name="f22" fmla="val f13"/>
                <a:gd name="f23" fmla="val f12"/>
                <a:gd name="f24" fmla="*/ f15 f3 1"/>
                <a:gd name="f25" fmla="*/ f16 f3 1"/>
                <a:gd name="f26" fmla="*/ f17 f3 1"/>
                <a:gd name="f27" fmla="?: f18 f6 1"/>
                <a:gd name="f28" fmla="?: f19 f7 1"/>
                <a:gd name="f29" fmla="?: f20 f8 1"/>
                <a:gd name="f30" fmla="*/ f24 1 f5"/>
                <a:gd name="f31" fmla="*/ f25 1 f5"/>
                <a:gd name="f32" fmla="*/ f26 1 f5"/>
                <a:gd name="f33" fmla="*/ f27 1 21600"/>
                <a:gd name="f34" fmla="*/ f28 1 21600"/>
                <a:gd name="f35" fmla="*/ 21600 f27 1"/>
                <a:gd name="f36" fmla="*/ 21600 f28 1"/>
                <a:gd name="f37" fmla="+- f30 0 f4"/>
                <a:gd name="f38" fmla="+- f31 0 f4"/>
                <a:gd name="f39" fmla="+- f32 0 f4"/>
                <a:gd name="f40" fmla="min f34 f33"/>
                <a:gd name="f41" fmla="*/ f35 1 f29"/>
                <a:gd name="f42" fmla="*/ f36 1 f29"/>
                <a:gd name="f43" fmla="val f41"/>
                <a:gd name="f44" fmla="val f42"/>
                <a:gd name="f45" fmla="*/ f21 f40 1"/>
                <a:gd name="f46" fmla="+- f44 0 f21"/>
                <a:gd name="f47" fmla="+- f43 0 f21"/>
                <a:gd name="f48" fmla="*/ f43 f40 1"/>
                <a:gd name="f49" fmla="*/ f44 f40 1"/>
                <a:gd name="f50" fmla="*/ f47 1 2"/>
                <a:gd name="f51" fmla="min f47 f46"/>
                <a:gd name="f52" fmla="*/ f46 f46 1"/>
                <a:gd name="f53" fmla="*/ f46 f40 1"/>
                <a:gd name="f54" fmla="*/ f51 f23 1"/>
                <a:gd name="f55" fmla="*/ f51 f22 1"/>
                <a:gd name="f56" fmla="*/ f51 f14 1"/>
                <a:gd name="f57" fmla="*/ f54 1 100000"/>
                <a:gd name="f58" fmla="*/ f55 1 100000"/>
                <a:gd name="f59" fmla="*/ f56 1 100000"/>
                <a:gd name="f60" fmla="+- f57 f58 0"/>
                <a:gd name="f61" fmla="*/ f57 f57 1"/>
                <a:gd name="f62" fmla="*/ f59 f59 1"/>
                <a:gd name="f63" fmla="+- f58 0 f57"/>
                <a:gd name="f64" fmla="*/ f58 1 2"/>
                <a:gd name="f65" fmla="+- f21 f59 0"/>
                <a:gd name="f66" fmla="+- 0 0 f59"/>
                <a:gd name="f67" fmla="*/ f57 1 2"/>
                <a:gd name="f68" fmla="*/ f57 f40 1"/>
                <a:gd name="f69" fmla="*/ f60 1 4"/>
                <a:gd name="f70" fmla="+- f52 0 f62"/>
                <a:gd name="f71" fmla="*/ f63 1 2"/>
                <a:gd name="f72" fmla="+- f43 0 f64"/>
                <a:gd name="f73" fmla="+- 0 0 f66"/>
                <a:gd name="f74" fmla="+- 0 0 f67"/>
                <a:gd name="f75" fmla="*/ f65 f40 1"/>
                <a:gd name="f76" fmla="*/ f67 f40 1"/>
                <a:gd name="f77" fmla="+- f50 0 f69"/>
                <a:gd name="f78" fmla="sqrt f70"/>
                <a:gd name="f79" fmla="+- 0 0 f74"/>
                <a:gd name="f80" fmla="*/ f72 f40 1"/>
                <a:gd name="f81" fmla="*/ f77 2 1"/>
                <a:gd name="f82" fmla="+- f77 f57 0"/>
                <a:gd name="f83" fmla="*/ f78 f77 1"/>
                <a:gd name="f84" fmla="*/ f77 f40 1"/>
                <a:gd name="f85" fmla="*/ f81 f81 1"/>
                <a:gd name="f86" fmla="*/ f83 1 f46"/>
                <a:gd name="f87" fmla="+- f77 f82 0"/>
                <a:gd name="f88" fmla="+- f85 0 f61"/>
                <a:gd name="f89" fmla="+- f77 f86 0"/>
                <a:gd name="f90" fmla="+- f82 f86 0"/>
                <a:gd name="f91" fmla="+- 0 0 f86"/>
                <a:gd name="f92" fmla="*/ f87 1 2"/>
                <a:gd name="f93" fmla="sqrt f88"/>
                <a:gd name="f94" fmla="+- f89 0 f71"/>
                <a:gd name="f95" fmla="+- f90 f71 0"/>
                <a:gd name="f96" fmla="+- 0 0 f91"/>
                <a:gd name="f97" fmla="*/ f90 f40 1"/>
                <a:gd name="f98" fmla="*/ f92 f40 1"/>
                <a:gd name="f99" fmla="*/ f93 f46 1"/>
                <a:gd name="f100" fmla="at2 f73 f96"/>
                <a:gd name="f101" fmla="*/ f95 f40 1"/>
                <a:gd name="f102" fmla="*/ f94 f40 1"/>
                <a:gd name="f103" fmla="*/ f99 1 f81"/>
                <a:gd name="f104" fmla="+- f100 f4 0"/>
                <a:gd name="f105" fmla="*/ f104 f10 1"/>
                <a:gd name="f106" fmla="+- f21 f103 0"/>
                <a:gd name="f107" fmla="+- 0 0 f103"/>
                <a:gd name="f108" fmla="*/ f105 1 f3"/>
                <a:gd name="f109" fmla="+- 0 0 f107"/>
                <a:gd name="f110" fmla="*/ f106 f40 1"/>
                <a:gd name="f111" fmla="+- 0 0 f108"/>
                <a:gd name="f112" fmla="at2 f109 f79"/>
                <a:gd name="f113" fmla="val f111"/>
                <a:gd name="f114" fmla="+- f112 f4 0"/>
                <a:gd name="f115" fmla="+- 0 0 f113"/>
                <a:gd name="f116" fmla="*/ f114 f10 1"/>
                <a:gd name="f117" fmla="*/ f115 f3 1"/>
                <a:gd name="f118" fmla="*/ f116 1 f3"/>
                <a:gd name="f119" fmla="*/ f117 1 f10"/>
                <a:gd name="f120" fmla="+- 0 0 f118"/>
                <a:gd name="f121" fmla="+- f119 0 f4"/>
                <a:gd name="f122" fmla="val f120"/>
                <a:gd name="f123" fmla="+- 0 0 f122"/>
                <a:gd name="f124" fmla="+- f4 0 f121"/>
                <a:gd name="f125" fmla="*/ f123 f3 1"/>
                <a:gd name="f126" fmla="*/ f125 1 f10"/>
                <a:gd name="f127" fmla="+- f126 0 f4"/>
                <a:gd name="f128" fmla="+- f127 0 f121"/>
                <a:gd name="f129" fmla="+- f121 f127 0"/>
                <a:gd name="f130" fmla="+- f4 0 f12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80" y="f45"/>
                </a:cxn>
                <a:cxn ang="f37">
                  <a:pos x="f102" y="f75"/>
                </a:cxn>
                <a:cxn ang="f37">
                  <a:pos x="f76" y="f45"/>
                </a:cxn>
                <a:cxn ang="f38">
                  <a:pos x="f98" y="f49"/>
                </a:cxn>
                <a:cxn ang="f39">
                  <a:pos x="f101" y="f75"/>
                </a:cxn>
              </a:cxnLst>
              <a:rect l="f45" t="f45" r="f48" b="f49"/>
              <a:pathLst>
                <a:path stroke="0">
                  <a:moveTo>
                    <a:pt x="f80" y="f45"/>
                  </a:moveTo>
                  <a:lnTo>
                    <a:pt x="f101" y="f75"/>
                  </a:lnTo>
                  <a:lnTo>
                    <a:pt x="f97" y="f75"/>
                  </a:lnTo>
                  <a:arcTo wR="f84" hR="f53" stAng="f124" swAng="f129"/>
                  <a:arcTo wR="f84" hR="f53" stAng="f130" swAng="f128"/>
                  <a:lnTo>
                    <a:pt x="f102" y="f75"/>
                  </a:lnTo>
                  <a:close/>
                </a:path>
                <a:path stroke="0">
                  <a:moveTo>
                    <a:pt x="f84" y="f49"/>
                  </a:moveTo>
                  <a:arcTo wR="f84" hR="f53" stAng="f4" swAng="f4"/>
                  <a:lnTo>
                    <a:pt x="f68" y="f45"/>
                  </a:lnTo>
                  <a:arcTo wR="f84" hR="f53" stAng="f3" swAng="f11"/>
                  <a:close/>
                </a:path>
                <a:path fill="none">
                  <a:moveTo>
                    <a:pt x="f98" y="f110"/>
                  </a:moveTo>
                  <a:arcTo wR="f84" hR="f53" stAng="f130" swAng="f128"/>
                  <a:lnTo>
                    <a:pt x="f102" y="f75"/>
                  </a:lnTo>
                  <a:lnTo>
                    <a:pt x="f80" y="f45"/>
                  </a:lnTo>
                  <a:lnTo>
                    <a:pt x="f101" y="f75"/>
                  </a:lnTo>
                  <a:lnTo>
                    <a:pt x="f97" y="f75"/>
                  </a:lnTo>
                  <a:arcTo wR="f84" hR="f53" stAng="f124" swAng="f121"/>
                  <a:lnTo>
                    <a:pt x="f84" y="f49"/>
                  </a:lnTo>
                  <a:arcTo wR="f84" hR="f53" stAng="f4" swAng="f4"/>
                  <a:lnTo>
                    <a:pt x="f68" y="f45"/>
                  </a:lnTo>
                  <a:arcTo wR="f84" hR="f53" stAng="f3" swAng="f11"/>
                </a:path>
              </a:pathLst>
            </a:custGeom>
            <a:solidFill>
              <a:srgbClr val="D6F7EF">
                <a:alpha val="49000"/>
              </a:srgbClr>
            </a:soli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  <p:sp>
          <p:nvSpPr>
            <p:cNvPr id="12" name="TextBox 60"/>
            <p:cNvSpPr txBox="1"/>
            <p:nvPr/>
          </p:nvSpPr>
          <p:spPr>
            <a:xfrm>
              <a:off x="6339004" y="5171343"/>
              <a:ext cx="2683005" cy="565924"/>
            </a:xfrm>
            <a:prstGeom prst="rect">
              <a:avLst/>
            </a:prstGeom>
            <a:solidFill>
              <a:srgbClr val="DBDBDB"/>
            </a:solidFill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b="1" i="0" u="none" strike="noStrike" kern="1200" cap="all" spc="0" baseline="0" dirty="0">
                  <a:solidFill>
                    <a:srgbClr val="004A87"/>
                  </a:solidFill>
                  <a:uFillTx/>
                  <a:latin typeface="Verdana"/>
                </a:rPr>
                <a:t>WEBSITE: </a:t>
              </a:r>
              <a:r>
                <a:rPr lang="en-US" sz="1100" b="1" i="0" u="sng" strike="noStrike" kern="1200" cap="all" spc="0" baseline="0" dirty="0">
                  <a:solidFill>
                    <a:srgbClr val="004A87"/>
                  </a:solidFill>
                  <a:uFillTx/>
                  <a:latin typeface="Verdana"/>
                </a:rPr>
                <a:t>www.cancergenome.ru</a:t>
              </a:r>
            </a:p>
          </p:txBody>
        </p:sp>
      </p:grpSp>
      <p:sp>
        <p:nvSpPr>
          <p:cNvPr id="13" name="Скругленный прямоугольник 63"/>
          <p:cNvSpPr/>
          <p:nvPr/>
        </p:nvSpPr>
        <p:spPr>
          <a:xfrm>
            <a:off x="1859596" y="2614534"/>
            <a:ext cx="3478651" cy="100857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Physician is informed about the possibility of lab testing</a:t>
            </a:r>
            <a:endParaRPr lang="en-GB" sz="16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</p:txBody>
      </p:sp>
      <p:sp>
        <p:nvSpPr>
          <p:cNvPr id="14" name="Скругленный прямоугольник 65"/>
          <p:cNvSpPr/>
          <p:nvPr/>
        </p:nvSpPr>
        <p:spPr>
          <a:xfrm>
            <a:off x="1893850" y="3804013"/>
            <a:ext cx="3478651" cy="100857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Orders blood sample transport (courier service)  </a:t>
            </a:r>
            <a:endParaRPr lang="en-GB" sz="16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</p:txBody>
      </p:sp>
      <p:sp>
        <p:nvSpPr>
          <p:cNvPr id="15" name="Скругленный прямоугольник 66"/>
          <p:cNvSpPr/>
          <p:nvPr/>
        </p:nvSpPr>
        <p:spPr>
          <a:xfrm>
            <a:off x="1919014" y="5000149"/>
            <a:ext cx="3478651" cy="100857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 smtClean="0">
                <a:solidFill>
                  <a:srgbClr val="4A6B05"/>
                </a:solidFill>
                <a:latin typeface="Verdana"/>
              </a:rPr>
              <a:t>Receives</a:t>
            </a:r>
            <a:r>
              <a:rPr lang="en-GB" sz="16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 test </a:t>
            </a:r>
            <a:r>
              <a:rPr lang="en-GB" sz="16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results and prescribes </a:t>
            </a:r>
            <a:r>
              <a:rPr lang="en-GB" sz="16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treatment </a:t>
            </a:r>
            <a:endParaRPr lang="en-GB" sz="16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</p:txBody>
      </p:sp>
      <p:pic>
        <p:nvPicPr>
          <p:cNvPr id="16" name="Рисунок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27" y="3688204"/>
            <a:ext cx="1240191" cy="1240191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9994D4"/>
            </a:solidFill>
            <a:prstDash val="solid"/>
          </a:ln>
        </p:spPr>
      </p:pic>
      <p:sp>
        <p:nvSpPr>
          <p:cNvPr id="17" name="Скругленный прямоугольник 68"/>
          <p:cNvSpPr/>
          <p:nvPr/>
        </p:nvSpPr>
        <p:spPr>
          <a:xfrm>
            <a:off x="4912952" y="1127455"/>
            <a:ext cx="3928061" cy="113666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Close interaction between </a:t>
            </a:r>
            <a:r>
              <a:rPr lang="en-GB" sz="1600" b="1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the participating labs and </a:t>
            </a:r>
            <a:r>
              <a:rPr lang="en-GB" sz="1600" b="1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practitioners</a:t>
            </a:r>
            <a:endParaRPr lang="en-GB" sz="1600" b="1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</p:txBody>
      </p:sp>
      <p:sp>
        <p:nvSpPr>
          <p:cNvPr id="18" name="Скругленный прямоугольник 69"/>
          <p:cNvSpPr/>
          <p:nvPr/>
        </p:nvSpPr>
        <p:spPr>
          <a:xfrm>
            <a:off x="205895" y="1183800"/>
            <a:ext cx="3941082" cy="109909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580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Raising patients</a:t>
            </a:r>
            <a:r>
              <a:rPr lang="en-GB" sz="16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' and physicians' awareness about novel diagnostic techniques</a:t>
            </a:r>
          </a:p>
        </p:txBody>
      </p:sp>
    </p:spTree>
    <p:extLst>
      <p:ext uri="{BB962C8B-B14F-4D97-AF65-F5344CB8AC3E}">
        <p14:creationId xmlns:p14="http://schemas.microsoft.com/office/powerpoint/2010/main" val="24901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000" dirty="0" smtClean="0"/>
              <a:t>Data storage </a:t>
            </a:r>
            <a:r>
              <a:rPr lang="en-GB" sz="2000" dirty="0"/>
              <a:t>and </a:t>
            </a:r>
            <a:r>
              <a:rPr lang="en-GB" sz="2000" dirty="0" smtClean="0"/>
              <a:t>routing</a:t>
            </a:r>
            <a:endParaRPr lang="en-GB" sz="2000" dirty="0"/>
          </a:p>
        </p:txBody>
      </p:sp>
      <p:sp>
        <p:nvSpPr>
          <p:cNvPr id="3" name="Дата 6"/>
          <p:cNvSpPr txBox="1"/>
          <p:nvPr/>
        </p:nvSpPr>
        <p:spPr>
          <a:xfrm>
            <a:off x="1692883" y="6119996"/>
            <a:ext cx="863998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71229C-F4BF-4FC6-BAD7-153E121842EC}" type="datetime6">
              <a:rPr lang="en-US" sz="1000" b="0" i="0" u="none" strike="noStrike" kern="1200" cap="none" spc="0" baseline="0">
                <a:solidFill>
                  <a:srgbClr val="004A87"/>
                </a:solidFill>
                <a:uFillTx/>
                <a:latin typeface="Verdana"/>
                <a:cs typeface="Arial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November 15</a:t>
            </a:fld>
            <a:endParaRPr lang="en-US" sz="1000" b="0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sp>
        <p:nvSpPr>
          <p:cNvPr id="4" name="Номер слайда 7"/>
          <p:cNvSpPr txBox="1"/>
          <p:nvPr/>
        </p:nvSpPr>
        <p:spPr>
          <a:xfrm>
            <a:off x="8172001" y="6119996"/>
            <a:ext cx="395999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EED6CF-0878-48BB-A46F-BC55AF95ED16}" type="slidenum">
              <a:t>7</a:t>
            </a:fld>
            <a:endParaRPr lang="en-GB" sz="1000" b="1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pic>
        <p:nvPicPr>
          <p:cNvPr id="5" name="Изображение 31" descr="Aston_Group_Logo_Pa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2" y="169767"/>
            <a:ext cx="1354601" cy="6584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 descr="C:\Program Files (x86)\Microsoft Office\MEDIA\CAGCAT10\j0205582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03603" y="4936315"/>
            <a:ext cx="1536018" cy="14095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Скругленный прямоугольник 14"/>
          <p:cNvSpPr/>
          <p:nvPr/>
        </p:nvSpPr>
        <p:spPr>
          <a:xfrm>
            <a:off x="5099965" y="5647910"/>
            <a:ext cx="2689368" cy="87676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1BFE5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</a:rPr>
              <a:t>DATABASE – DATA IS STORED </a:t>
            </a: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</a:rPr>
              <a:t>IN COMPLIANCE</a:t>
            </a:r>
            <a:r>
              <a:rPr lang="en-GB" sz="1400" b="0" i="0" u="none" strike="noStrike" kern="1200" cap="none" spc="0" dirty="0" smtClean="0">
                <a:solidFill>
                  <a:srgbClr val="000000"/>
                </a:solidFill>
                <a:uFillTx/>
                <a:latin typeface="Verdana"/>
              </a:rPr>
              <a:t> </a:t>
            </a: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</a:rPr>
              <a:t>WITH 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</a:rPr>
              <a:t>THE FEDERAL LAW </a:t>
            </a: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Verdana"/>
              </a:rPr>
              <a:t>#152 </a:t>
            </a: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0" y="2698078"/>
            <a:ext cx="2424028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 dirty="0" smtClean="0">
                <a:solidFill>
                  <a:srgbClr val="595959"/>
                </a:solidFill>
                <a:uFillTx/>
                <a:latin typeface="Verdana"/>
                <a:cs typeface="Arial"/>
              </a:rPr>
              <a:t>LAB </a:t>
            </a:r>
            <a:endParaRPr lang="en-GB" sz="2000" b="1" i="0" u="none" strike="noStrike" kern="1200" cap="none" spc="0" baseline="0" dirty="0">
              <a:solidFill>
                <a:srgbClr val="595959"/>
              </a:solidFill>
              <a:uFillTx/>
              <a:latin typeface="Verdana"/>
              <a:cs typeface="Arial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7184412" y="2696006"/>
            <a:ext cx="195958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 dirty="0">
                <a:solidFill>
                  <a:srgbClr val="7D7D7D"/>
                </a:solidFill>
                <a:uFillTx/>
                <a:latin typeface="Verdana"/>
                <a:cs typeface="Arial"/>
              </a:rPr>
              <a:t>PHYSICIAN</a:t>
            </a:r>
          </a:p>
        </p:txBody>
      </p:sp>
      <p:pic>
        <p:nvPicPr>
          <p:cNvPr id="1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409" y="3251953"/>
            <a:ext cx="1498134" cy="1498134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9994D4"/>
            </a:solidFill>
            <a:prstDash val="solid"/>
          </a:ln>
        </p:spPr>
      </p:pic>
      <p:pic>
        <p:nvPicPr>
          <p:cNvPr id="11" name="Picture 4" descr="C:\Program Files (x86)\Microsoft Office\MEDIA\CAGCAT10\j0305257.wm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31916" y="3202535"/>
            <a:ext cx="1068622" cy="170563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Скругленный прямоугольник 21"/>
          <p:cNvSpPr/>
          <p:nvPr/>
        </p:nvSpPr>
        <p:spPr>
          <a:xfrm>
            <a:off x="2744781" y="2898135"/>
            <a:ext cx="3933693" cy="94212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 smtClean="0">
                <a:solidFill>
                  <a:srgbClr val="4A6B05"/>
                </a:solidFill>
                <a:latin typeface="Verdana"/>
              </a:rPr>
              <a:t>The lab performs </a:t>
            </a:r>
            <a:r>
              <a:rPr lang="en-US" sz="1400" dirty="0">
                <a:solidFill>
                  <a:srgbClr val="4A6B05"/>
                </a:solidFill>
                <a:latin typeface="Verdana"/>
              </a:rPr>
              <a:t>lab tests; enters the test results into the database </a:t>
            </a:r>
          </a:p>
        </p:txBody>
      </p:sp>
      <p:sp>
        <p:nvSpPr>
          <p:cNvPr id="13" name="Скругленный прямоугольник 22"/>
          <p:cNvSpPr/>
          <p:nvPr/>
        </p:nvSpPr>
        <p:spPr>
          <a:xfrm>
            <a:off x="2744781" y="4001021"/>
            <a:ext cx="3933693" cy="94212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Physician </a:t>
            </a:r>
            <a:r>
              <a:rPr lang="en-GB" sz="14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has </a:t>
            </a:r>
            <a:r>
              <a:rPr lang="en-GB" sz="14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online access to the </a:t>
            </a:r>
            <a:r>
              <a:rPr lang="en-GB" sz="14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test </a:t>
            </a:r>
            <a:r>
              <a:rPr lang="en-GB" sz="14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results  </a:t>
            </a:r>
          </a:p>
        </p:txBody>
      </p:sp>
      <p:cxnSp>
        <p:nvCxnSpPr>
          <p:cNvPr id="14" name="Прямая со стрелкой 29"/>
          <p:cNvCxnSpPr/>
          <p:nvPr/>
        </p:nvCxnSpPr>
        <p:spPr>
          <a:xfrm flipH="1">
            <a:off x="5552501" y="4910849"/>
            <a:ext cx="2082190" cy="543236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tailEnd type="arrow"/>
          </a:ln>
        </p:spPr>
      </p:cxnSp>
      <p:cxnSp>
        <p:nvCxnSpPr>
          <p:cNvPr id="15" name="Прямая со стрелкой 30"/>
          <p:cNvCxnSpPr/>
          <p:nvPr/>
        </p:nvCxnSpPr>
        <p:spPr>
          <a:xfrm>
            <a:off x="1788575" y="4936315"/>
            <a:ext cx="1915028" cy="517770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tailEnd type="arrow"/>
          </a:ln>
        </p:spPr>
      </p:cxnSp>
      <p:sp>
        <p:nvSpPr>
          <p:cNvPr id="16" name="Скругленный прямоугольник 34"/>
          <p:cNvSpPr/>
          <p:nvPr/>
        </p:nvSpPr>
        <p:spPr>
          <a:xfrm>
            <a:off x="279842" y="1041849"/>
            <a:ext cx="3567623" cy="13147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580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Centralized </a:t>
            </a:r>
            <a:r>
              <a:rPr lang="en-GB" sz="16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 data storage </a:t>
            </a:r>
            <a:r>
              <a:rPr lang="en-GB" sz="16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and </a:t>
            </a:r>
            <a:r>
              <a:rPr lang="en-GB" sz="16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processing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17" name="Скругленный прямоугольник 37"/>
          <p:cNvSpPr/>
          <p:nvPr/>
        </p:nvSpPr>
        <p:spPr>
          <a:xfrm>
            <a:off x="4310115" y="1011024"/>
            <a:ext cx="4553437" cy="135326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Patient data is stored in the dedicated database; possibility of uploading de-identified epidemiological data</a:t>
            </a:r>
            <a:endParaRPr lang="en-GB" sz="1400" b="1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3850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199110" y="38084"/>
            <a:ext cx="5858661" cy="1583996"/>
          </a:xfrm>
        </p:spPr>
        <p:txBody>
          <a:bodyPr/>
          <a:lstStyle/>
          <a:p>
            <a:pPr lvl="0"/>
            <a:r>
              <a:rPr lang="en-GB" sz="2000" dirty="0"/>
              <a:t>Personalized </a:t>
            </a:r>
            <a:r>
              <a:rPr lang="en-GB" sz="2000" dirty="0" smtClean="0"/>
              <a:t>approach to treatment</a:t>
            </a:r>
            <a:endParaRPr lang="en-GB" sz="2000" dirty="0"/>
          </a:p>
        </p:txBody>
      </p:sp>
      <p:sp>
        <p:nvSpPr>
          <p:cNvPr id="3" name="Дата 6"/>
          <p:cNvSpPr txBox="1"/>
          <p:nvPr/>
        </p:nvSpPr>
        <p:spPr>
          <a:xfrm>
            <a:off x="1692883" y="6119996"/>
            <a:ext cx="863998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169676-64D3-42B0-8D8F-2BAFC2C03589}" type="datetime6">
              <a:rPr lang="en-US" sz="1000" b="0" i="0" u="none" strike="noStrike" kern="1200" cap="none" spc="0" baseline="0">
                <a:solidFill>
                  <a:srgbClr val="004A87"/>
                </a:solidFill>
                <a:uFillTx/>
                <a:latin typeface="Verdana"/>
                <a:cs typeface="Arial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November 15</a:t>
            </a:fld>
            <a:endParaRPr lang="en-US" sz="1000" b="0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sp>
        <p:nvSpPr>
          <p:cNvPr id="4" name="Номер слайда 7"/>
          <p:cNvSpPr txBox="1"/>
          <p:nvPr/>
        </p:nvSpPr>
        <p:spPr>
          <a:xfrm>
            <a:off x="8172001" y="6119996"/>
            <a:ext cx="395999" cy="32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410791-EC87-4FF6-B8DD-28EC5C307F13}" type="slidenum">
              <a:t>8</a:t>
            </a:fld>
            <a:endParaRPr lang="en-GB" sz="1000" b="1" i="0" u="none" strike="noStrike" kern="1200" cap="none" spc="0" baseline="0">
              <a:solidFill>
                <a:srgbClr val="004A87"/>
              </a:solidFill>
              <a:uFillTx/>
              <a:latin typeface="Verdana"/>
              <a:cs typeface="Arial"/>
            </a:endParaRPr>
          </a:p>
        </p:txBody>
      </p:sp>
      <p:pic>
        <p:nvPicPr>
          <p:cNvPr id="5" name="Изображение 31" descr="Aston_Group_Logo_Pa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2" y="169767"/>
            <a:ext cx="1354601" cy="6584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Прямоугольник 14"/>
          <p:cNvSpPr/>
          <p:nvPr/>
        </p:nvSpPr>
        <p:spPr>
          <a:xfrm>
            <a:off x="4835667" y="5328181"/>
            <a:ext cx="4069180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 smtClean="0">
                <a:solidFill>
                  <a:srgbClr val="004A87"/>
                </a:solidFill>
                <a:uFillTx/>
                <a:latin typeface="Verdana"/>
              </a:rPr>
              <a:t>Over </a:t>
            </a:r>
            <a:r>
              <a:rPr lang="en-GB" sz="2000" b="1" i="0" u="none" strike="noStrike" kern="1200" cap="none" spc="0" baseline="0" dirty="0">
                <a:solidFill>
                  <a:srgbClr val="004A87"/>
                </a:solidFill>
                <a:uFillTx/>
                <a:latin typeface="Verdana"/>
              </a:rPr>
              <a:t>5,000 </a:t>
            </a:r>
            <a:r>
              <a:rPr lang="en-GB" sz="1600" b="1" i="0" u="none" strike="noStrike" kern="1200" cap="none" spc="0" baseline="0" dirty="0" smtClean="0">
                <a:solidFill>
                  <a:srgbClr val="004A87"/>
                </a:solidFill>
                <a:uFillTx/>
                <a:latin typeface="Verdana"/>
              </a:rPr>
              <a:t>physicians participate in the program </a:t>
            </a:r>
            <a:endParaRPr lang="en-GB" sz="1600" b="1" i="0" u="none" strike="noStrike" kern="1200" cap="none" spc="0" baseline="0" dirty="0">
              <a:solidFill>
                <a:srgbClr val="004A87"/>
              </a:solidFill>
              <a:uFillTx/>
              <a:latin typeface="Verdana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299639" y="2990375"/>
            <a:ext cx="225724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>
                <a:solidFill>
                  <a:srgbClr val="7D7D7D"/>
                </a:solidFill>
                <a:uFillTx/>
                <a:latin typeface="Verdana"/>
                <a:cs typeface="Arial"/>
              </a:rPr>
              <a:t>PHYSICIAN</a:t>
            </a:r>
          </a:p>
        </p:txBody>
      </p:sp>
      <p:pic>
        <p:nvPicPr>
          <p:cNvPr id="8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35" y="3527554"/>
            <a:ext cx="1240191" cy="1240191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9994D4"/>
            </a:solidFill>
            <a:prstDash val="solid"/>
          </a:ln>
        </p:spPr>
      </p:pic>
      <p:sp>
        <p:nvSpPr>
          <p:cNvPr id="9" name="Скругленный прямоугольник 17"/>
          <p:cNvSpPr/>
          <p:nvPr/>
        </p:nvSpPr>
        <p:spPr>
          <a:xfrm>
            <a:off x="2753916" y="3012563"/>
            <a:ext cx="5046024" cy="103420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Flexibility in choosing </a:t>
            </a:r>
            <a:r>
              <a:rPr lang="en-GB" sz="16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a lab </a:t>
            </a:r>
            <a:r>
              <a:rPr lang="en-GB" sz="1600" b="0" i="0" u="none" strike="noStrike" kern="1200" cap="none" spc="0" baseline="0" smtClean="0">
                <a:solidFill>
                  <a:srgbClr val="4A6B05"/>
                </a:solidFill>
                <a:uFillTx/>
                <a:latin typeface="Verdana"/>
              </a:rPr>
              <a:t>and </a:t>
            </a:r>
            <a:r>
              <a:rPr lang="en-GB" sz="1600" b="0" i="0" u="none" strike="noStrike" kern="1200" cap="none" spc="0" baseline="0" smtClean="0">
                <a:solidFill>
                  <a:srgbClr val="4A6B05"/>
                </a:solidFill>
                <a:uFillTx/>
                <a:latin typeface="Verdana"/>
              </a:rPr>
              <a:t>diagnostic </a:t>
            </a:r>
            <a:r>
              <a:rPr lang="en-GB" sz="16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technique</a:t>
            </a:r>
            <a:endParaRPr lang="en-GB" sz="1600" b="0" i="0" u="none" strike="noStrike" kern="1200" cap="none" spc="0" baseline="0" dirty="0">
              <a:solidFill>
                <a:srgbClr val="4A6B05"/>
              </a:solidFill>
              <a:uFillTx/>
              <a:latin typeface="Verdana"/>
            </a:endParaRPr>
          </a:p>
        </p:txBody>
      </p:sp>
      <p:sp>
        <p:nvSpPr>
          <p:cNvPr id="10" name="Скругленный прямоугольник 18"/>
          <p:cNvSpPr/>
          <p:nvPr/>
        </p:nvSpPr>
        <p:spPr>
          <a:xfrm>
            <a:off x="2753916" y="4115449"/>
            <a:ext cx="5046024" cy="103420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Effective </a:t>
            </a:r>
            <a:r>
              <a:rPr lang="en-GB" sz="16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personalized therapy </a:t>
            </a:r>
            <a:r>
              <a:rPr lang="en-GB" sz="1600" b="0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based on test </a:t>
            </a:r>
            <a:r>
              <a:rPr lang="en-GB" sz="1600" b="0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results</a:t>
            </a:r>
          </a:p>
        </p:txBody>
      </p:sp>
      <p:sp>
        <p:nvSpPr>
          <p:cNvPr id="11" name="Скругленный прямоугольник 19"/>
          <p:cNvSpPr/>
          <p:nvPr/>
        </p:nvSpPr>
        <p:spPr>
          <a:xfrm>
            <a:off x="234415" y="1161333"/>
            <a:ext cx="3567623" cy="13147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580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Personalized approach </a:t>
            </a:r>
            <a:r>
              <a:rPr lang="en-GB" sz="16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to treatment provides long-term</a:t>
            </a:r>
            <a:r>
              <a:rPr lang="en-US" sz="1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Verdana"/>
              </a:rPr>
              <a:t>QALY </a:t>
            </a:r>
            <a:r>
              <a:rPr lang="en-US" sz="16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/>
              </a:rPr>
              <a:t>gains</a:t>
            </a:r>
            <a:endParaRPr lang="en-US" sz="1600" b="1" i="0" u="none" strike="noStrike" kern="1200" cap="none" spc="0" baseline="0" dirty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12" name="Скругленный прямоугольник 20"/>
          <p:cNvSpPr/>
          <p:nvPr/>
        </p:nvSpPr>
        <p:spPr>
          <a:xfrm>
            <a:off x="4583018" y="1095204"/>
            <a:ext cx="4073121" cy="13447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8FA92"/>
          </a:solidFill>
          <a:ln w="25402" cap="flat">
            <a:solidFill>
              <a:srgbClr val="A6A6A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The project is aimed to </a:t>
            </a:r>
            <a:r>
              <a:rPr lang="en-GB" sz="1600" b="1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detect </a:t>
            </a:r>
            <a:r>
              <a:rPr lang="en-GB" sz="1600" b="1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oncogenic </a:t>
            </a:r>
            <a:r>
              <a:rPr lang="en-GB" sz="1600" b="1" i="0" u="none" strike="noStrike" kern="1200" cap="none" spc="0" baseline="0" dirty="0" smtClean="0">
                <a:solidFill>
                  <a:srgbClr val="4A6B05"/>
                </a:solidFill>
                <a:uFillTx/>
                <a:latin typeface="Verdana"/>
              </a:rPr>
              <a:t>mutations and initiate </a:t>
            </a:r>
            <a:r>
              <a:rPr lang="en-GB" sz="1600" b="1" i="0" u="none" strike="noStrike" kern="1200" cap="none" spc="0" baseline="0" dirty="0">
                <a:solidFill>
                  <a:srgbClr val="4A6B05"/>
                </a:solidFill>
                <a:uFillTx/>
                <a:latin typeface="Verdana"/>
              </a:rPr>
              <a:t>personalized therapy </a:t>
            </a:r>
          </a:p>
        </p:txBody>
      </p:sp>
    </p:spTree>
    <p:extLst>
      <p:ext uri="{BB962C8B-B14F-4D97-AF65-F5344CB8AC3E}">
        <p14:creationId xmlns:p14="http://schemas.microsoft.com/office/powerpoint/2010/main" val="7867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Aston Group">
      <a:dk1>
        <a:srgbClr val="000000"/>
      </a:dk1>
      <a:lt1>
        <a:srgbClr val="FFFFFF"/>
      </a:lt1>
      <a:dk2>
        <a:srgbClr val="004A87"/>
      </a:dk2>
      <a:lt2>
        <a:srgbClr val="FFFFFF"/>
      </a:lt2>
      <a:accent1>
        <a:srgbClr val="FD7E2D"/>
      </a:accent1>
      <a:accent2>
        <a:srgbClr val="94D60A"/>
      </a:accent2>
      <a:accent3>
        <a:srgbClr val="33D5AD"/>
      </a:accent3>
      <a:accent4>
        <a:srgbClr val="00B3E3"/>
      </a:accent4>
      <a:accent5>
        <a:srgbClr val="9895D3"/>
      </a:accent5>
      <a:accent6>
        <a:srgbClr val="A6A6A6"/>
      </a:accent6>
      <a:hlink>
        <a:srgbClr val="004A87"/>
      </a:hlink>
      <a:folHlink>
        <a:srgbClr val="800080"/>
      </a:folHlink>
    </a:clrScheme>
    <a:fontScheme name="Aston Grou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Aston Group">
      <a:dk1>
        <a:srgbClr val="000000"/>
      </a:dk1>
      <a:lt1>
        <a:srgbClr val="FFFFFF"/>
      </a:lt1>
      <a:dk2>
        <a:srgbClr val="004A87"/>
      </a:dk2>
      <a:lt2>
        <a:srgbClr val="FFFFFF"/>
      </a:lt2>
      <a:accent1>
        <a:srgbClr val="FD7E2D"/>
      </a:accent1>
      <a:accent2>
        <a:srgbClr val="94D60A"/>
      </a:accent2>
      <a:accent3>
        <a:srgbClr val="33D5AD"/>
      </a:accent3>
      <a:accent4>
        <a:srgbClr val="00B3E3"/>
      </a:accent4>
      <a:accent5>
        <a:srgbClr val="9895D3"/>
      </a:accent5>
      <a:accent6>
        <a:srgbClr val="A6A6A6"/>
      </a:accent6>
      <a:hlink>
        <a:srgbClr val="004A87"/>
      </a:hlink>
      <a:folHlink>
        <a:srgbClr val="800080"/>
      </a:folHlink>
    </a:clrScheme>
    <a:fontScheme name="Aston_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Другая 1">
      <a:dk1>
        <a:srgbClr val="000000"/>
      </a:dk1>
      <a:lt1>
        <a:srgbClr val="FFFFFF"/>
      </a:lt1>
      <a:dk2>
        <a:srgbClr val="004A87"/>
      </a:dk2>
      <a:lt2>
        <a:srgbClr val="FFFFFF"/>
      </a:lt2>
      <a:accent1>
        <a:srgbClr val="9895D3"/>
      </a:accent1>
      <a:accent2>
        <a:srgbClr val="004A87"/>
      </a:accent2>
      <a:accent3>
        <a:srgbClr val="33D5AD"/>
      </a:accent3>
      <a:accent4>
        <a:srgbClr val="A6A6A6"/>
      </a:accent4>
      <a:accent5>
        <a:srgbClr val="9895D3"/>
      </a:accent5>
      <a:accent6>
        <a:srgbClr val="FD7E2D"/>
      </a:accent6>
      <a:hlink>
        <a:srgbClr val="0075D6"/>
      </a:hlink>
      <a:folHlink>
        <a:srgbClr val="7F7F7F"/>
      </a:folHlink>
    </a:clrScheme>
    <a:fontScheme name="Aston_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Другая 1">
      <a:dk1>
        <a:srgbClr val="000000"/>
      </a:dk1>
      <a:lt1>
        <a:srgbClr val="FFFFFF"/>
      </a:lt1>
      <a:dk2>
        <a:srgbClr val="004A87"/>
      </a:dk2>
      <a:lt2>
        <a:srgbClr val="FFFFFF"/>
      </a:lt2>
      <a:accent1>
        <a:srgbClr val="9895D3"/>
      </a:accent1>
      <a:accent2>
        <a:srgbClr val="004A87"/>
      </a:accent2>
      <a:accent3>
        <a:srgbClr val="33D5AD"/>
      </a:accent3>
      <a:accent4>
        <a:srgbClr val="A6A6A6"/>
      </a:accent4>
      <a:accent5>
        <a:srgbClr val="9895D3"/>
      </a:accent5>
      <a:accent6>
        <a:srgbClr val="FD7E2D"/>
      </a:accent6>
      <a:hlink>
        <a:srgbClr val="0075D6"/>
      </a:hlink>
      <a:folHlink>
        <a:srgbClr val="7F7F7F"/>
      </a:folHlink>
    </a:clrScheme>
    <a:fontScheme name="Aston_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Другая 1">
      <a:dk1>
        <a:srgbClr val="000000"/>
      </a:dk1>
      <a:lt1>
        <a:srgbClr val="FFFFFF"/>
      </a:lt1>
      <a:dk2>
        <a:srgbClr val="004A87"/>
      </a:dk2>
      <a:lt2>
        <a:srgbClr val="FFFFFF"/>
      </a:lt2>
      <a:accent1>
        <a:srgbClr val="FD7E2D"/>
      </a:accent1>
      <a:accent2>
        <a:srgbClr val="005AA5"/>
      </a:accent2>
      <a:accent3>
        <a:srgbClr val="7F7F7F"/>
      </a:accent3>
      <a:accent4>
        <a:srgbClr val="FD7E2D"/>
      </a:accent4>
      <a:accent5>
        <a:srgbClr val="94D60A"/>
      </a:accent5>
      <a:accent6>
        <a:srgbClr val="9895D3"/>
      </a:accent6>
      <a:hlink>
        <a:srgbClr val="004A87"/>
      </a:hlink>
      <a:folHlink>
        <a:srgbClr val="7F7F7F"/>
      </a:folHlink>
    </a:clrScheme>
    <a:fontScheme name="Aston_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53917</TotalTime>
  <Words>789</Words>
  <Application>Microsoft Office PowerPoint</Application>
  <PresentationFormat>Экран (4:3)</PresentationFormat>
  <Paragraphs>165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Organized system of lab diagnostics: important tool in improving the quality of care </vt:lpstr>
      <vt:lpstr>Introduction of innovative approaches</vt:lpstr>
      <vt:lpstr>Current challenges facing lab diagnostics field </vt:lpstr>
      <vt:lpstr>Lab diagnostics: Aston experience </vt:lpstr>
      <vt:lpstr>Lab diagnostics program in oncology </vt:lpstr>
      <vt:lpstr>Standardizing processes across labs  </vt:lpstr>
      <vt:lpstr>Effective communication</vt:lpstr>
      <vt:lpstr>Data storage and routing</vt:lpstr>
      <vt:lpstr>Personalized approach to treatment</vt:lpstr>
      <vt:lpstr>Project management </vt:lpstr>
      <vt:lpstr>Aston capabilities</vt:lpstr>
      <vt:lpstr>THANK YOU FOR YOUR ATTENTION!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petrushin</dc:creator>
  <cp:lastModifiedBy>Хлебников Филипп</cp:lastModifiedBy>
  <cp:revision>2725</cp:revision>
  <cp:lastPrinted>2015-06-18T15:43:21Z</cp:lastPrinted>
  <dcterms:created xsi:type="dcterms:W3CDTF">2011-01-12T08:23:30Z</dcterms:created>
  <dcterms:modified xsi:type="dcterms:W3CDTF">2015-11-20T08:55:19Z</dcterms:modified>
</cp:coreProperties>
</file>