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82" r:id="rId2"/>
  </p:sldMasterIdLst>
  <p:notesMasterIdLst>
    <p:notesMasterId r:id="rId25"/>
  </p:notesMasterIdLst>
  <p:sldIdLst>
    <p:sldId id="289" r:id="rId3"/>
    <p:sldId id="263" r:id="rId4"/>
    <p:sldId id="295" r:id="rId5"/>
    <p:sldId id="265" r:id="rId6"/>
    <p:sldId id="266" r:id="rId7"/>
    <p:sldId id="288" r:id="rId8"/>
    <p:sldId id="268" r:id="rId9"/>
    <p:sldId id="269" r:id="rId10"/>
    <p:sldId id="270" r:id="rId11"/>
    <p:sldId id="296" r:id="rId12"/>
    <p:sldId id="297" r:id="rId13"/>
    <p:sldId id="298" r:id="rId14"/>
    <p:sldId id="299" r:id="rId15"/>
    <p:sldId id="300" r:id="rId16"/>
    <p:sldId id="301" r:id="rId17"/>
    <p:sldId id="302" r:id="rId18"/>
    <p:sldId id="303" r:id="rId19"/>
    <p:sldId id="304" r:id="rId20"/>
    <p:sldId id="305" r:id="rId21"/>
    <p:sldId id="306" r:id="rId22"/>
    <p:sldId id="259" r:id="rId23"/>
    <p:sldId id="294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886" userDrawn="1">
          <p15:clr>
            <a:srgbClr val="A4A3A4"/>
          </p15:clr>
        </p15:guide>
        <p15:guide id="2" pos="5148" userDrawn="1">
          <p15:clr>
            <a:srgbClr val="A4A3A4"/>
          </p15:clr>
        </p15:guide>
        <p15:guide id="3" pos="340" userDrawn="1">
          <p15:clr>
            <a:srgbClr val="A4A3A4"/>
          </p15:clr>
        </p15:guide>
        <p15:guide id="4" pos="68" userDrawn="1">
          <p15:clr>
            <a:srgbClr val="A4A3A4"/>
          </p15:clr>
        </p15:guide>
        <p15:guide id="5" pos="2472" userDrawn="1">
          <p15:clr>
            <a:srgbClr val="A4A3A4"/>
          </p15:clr>
        </p15:guide>
        <p15:guide id="6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0C71"/>
    <a:srgbClr val="E70F8C"/>
    <a:srgbClr val="17375E"/>
    <a:srgbClr val="283891"/>
    <a:srgbClr val="4F81BD"/>
    <a:srgbClr val="295A94"/>
    <a:srgbClr val="FFFF66"/>
    <a:srgbClr val="EA03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886"/>
        <p:guide pos="5148"/>
        <p:guide pos="340"/>
        <p:guide pos="68"/>
        <p:guide pos="247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3C478CC-6C70-4F62-A815-F45B49F0B57C}" type="datetimeFigureOut">
              <a:rPr lang="ru-RU"/>
              <a:pPr>
                <a:defRPr/>
              </a:pPr>
              <a:t>19.11.2015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ABDB7FB-7267-4BF9-8A93-AED4490A06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4230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BDB7FB-7267-4BF9-8A93-AED4490A06BB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0685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BDB7FB-7267-4BF9-8A93-AED4490A06BB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8036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34076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09653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4C4CE9A-A53F-4B8E-BE7D-DEFEF2A1035C}" type="datetime1">
              <a:rPr lang="ru-RU" smtClean="0"/>
              <a:t>19.11.2015</a:t>
            </a:fld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65096" y="6453336"/>
            <a:ext cx="432048" cy="288033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50">
                <a:latin typeface="+mn-lt"/>
                <a:cs typeface="+mn-cs"/>
              </a:defRPr>
            </a:lvl1pPr>
          </a:lstStyle>
          <a:p>
            <a:pPr>
              <a:defRPr/>
            </a:pPr>
            <a:fld id="{22EE5AB6-D266-40F1-9B5E-917C079998C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47F71C6-4703-4326-A7DF-F2BB96C89E3A}" type="datetime1">
              <a:rPr lang="ru-RU" smtClean="0"/>
              <a:t>19.11.2015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116638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A731009-85DE-45B8-BB55-5E57897F44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4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3" y="274644"/>
            <a:ext cx="65341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A5BFB4E-FEB6-404A-B899-65B442238B73}" type="datetime1">
              <a:rPr lang="ru-RU" smtClean="0"/>
              <a:t>19.11.2015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116638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1FA6CBC-845C-4CC3-9279-3BD9ECEC7E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6334960-D78A-4E3C-995E-B73EAA2C687D}" type="datetime1">
              <a:rPr lang="ru-RU" smtClean="0">
                <a:solidFill>
                  <a:prstClr val="black"/>
                </a:solidFill>
              </a:rPr>
              <a:t>19.11.2015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2EE5AB6-D266-40F1-9B5E-917C079998CE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0447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36154CF-F93D-42CC-AAB3-6B6848B2BA75}" type="datetime1">
              <a:rPr lang="ru-RU" smtClean="0">
                <a:solidFill>
                  <a:prstClr val="black"/>
                </a:solidFill>
              </a:rPr>
              <a:t>19.11.2015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AFF706A-AA0D-4BC0-B82F-2867DF007175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5429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C07EC41-7F38-4ABB-9C81-D42C0E7956BC}" type="datetime1">
              <a:rPr lang="ru-RU" smtClean="0">
                <a:solidFill>
                  <a:prstClr val="black"/>
                </a:solidFill>
              </a:rPr>
              <a:t>19.11.2015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5ACFFBD-6CA3-4602-834A-F419213CBEEF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7400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6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200" y="1600206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FA09AAA-1548-4AEC-8E17-5E898EEF0CE1}" type="datetime1">
              <a:rPr lang="ru-RU" smtClean="0">
                <a:solidFill>
                  <a:prstClr val="black"/>
                </a:solidFill>
              </a:rPr>
              <a:t>19.11.2015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C5867B6-A99A-45D2-8B8F-B504DD111F69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7090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86E0074-4EEA-4723-A43A-4B766CE8F385}" type="datetime1">
              <a:rPr lang="ru-RU" smtClean="0">
                <a:solidFill>
                  <a:prstClr val="black"/>
                </a:solidFill>
              </a:rPr>
              <a:t>19.11.2015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2A16835-2741-4C42-8882-59192352380D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0798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9DEAEFC-ADFE-479C-89FC-D35C81ED3409}" type="datetime1">
              <a:rPr lang="ru-RU" smtClean="0">
                <a:solidFill>
                  <a:prstClr val="black"/>
                </a:solidFill>
              </a:rPr>
              <a:t>19.11.2015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41C8D97-7528-4CC3-8290-F85B27047A35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9795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188CDE7-70F8-4879-988B-29F2ECCE008D}" type="datetime1">
              <a:rPr lang="ru-RU" smtClean="0">
                <a:solidFill>
                  <a:prstClr val="black"/>
                </a:solidFill>
              </a:rPr>
              <a:t>19.11.2015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D84599A-5A45-40EA-8215-A285E4E56F52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9771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273053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A52C76E-E7B2-40BF-AC95-67171F0D056B}" type="datetime1">
              <a:rPr lang="ru-RU" smtClean="0">
                <a:solidFill>
                  <a:prstClr val="black"/>
                </a:solidFill>
              </a:rPr>
              <a:t>19.11.2015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1C49163-CDE2-4666-96FE-1D2F2CC8EF87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736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5403924-C3AF-4926-8BBF-71B8ADB8316F}" type="datetime1">
              <a:rPr lang="ru-RU" smtClean="0"/>
              <a:t>19.11.2015</a:t>
            </a:fld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65096" y="6453336"/>
            <a:ext cx="432048" cy="288033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50">
                <a:latin typeface="+mn-lt"/>
                <a:cs typeface="+mn-cs"/>
              </a:defRPr>
            </a:lvl1pPr>
          </a:lstStyle>
          <a:p>
            <a:pPr>
              <a:defRPr/>
            </a:pPr>
            <a:fld id="{22EE5AB6-D266-40F1-9B5E-917C079998C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DE4E7C3-0676-40B8-B7CD-A62817690311}" type="datetime1">
              <a:rPr lang="ru-RU" smtClean="0">
                <a:solidFill>
                  <a:prstClr val="black"/>
                </a:solidFill>
              </a:rPr>
              <a:t>19.11.2015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A1D197E-8F34-4498-A959-3E6C03378506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0346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6C39F9D-7785-4CCC-9787-072535B61816}" type="datetime1">
              <a:rPr lang="ru-RU" smtClean="0">
                <a:solidFill>
                  <a:prstClr val="black"/>
                </a:solidFill>
              </a:rPr>
              <a:t>19.11.2015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A731009-85DE-45B8-BB55-5E57897F44CC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7944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4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3" y="274644"/>
            <a:ext cx="65341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98B39F9-F047-4CFB-A768-C9134E755CF4}" type="datetime1">
              <a:rPr lang="ru-RU" smtClean="0">
                <a:solidFill>
                  <a:prstClr val="black"/>
                </a:solidFill>
              </a:rPr>
              <a:t>19.11.2015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1FA6CBC-845C-4CC3-9279-3BD9ECEC7E52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095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0E826B7-1EC4-4D48-9E87-FC24047AEBB9}" type="datetime1">
              <a:rPr lang="ru-RU" smtClean="0"/>
              <a:t>19.11.2015</a:t>
            </a:fld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65096" y="6453336"/>
            <a:ext cx="432048" cy="288033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50">
                <a:latin typeface="+mn-lt"/>
                <a:cs typeface="+mn-cs"/>
              </a:defRPr>
            </a:lvl1pPr>
          </a:lstStyle>
          <a:p>
            <a:pPr>
              <a:defRPr/>
            </a:pPr>
            <a:fld id="{22EE5AB6-D266-40F1-9B5E-917C079998C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6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200" y="1600206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DC4BBEF-8FBC-4F69-9FB1-7012C1CD715B}" type="datetime1">
              <a:rPr lang="ru-RU" smtClean="0"/>
              <a:t>19.11.2015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116638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C5867B6-A99A-45D2-8B8F-B504DD111F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0FDA313-2FB1-4A7F-A057-71931FFEFEC3}" type="datetime1">
              <a:rPr lang="ru-RU" smtClean="0"/>
              <a:t>19.11.2015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116638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2A16835-2741-4C42-8882-5919235238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CABA0AC-966F-4E8E-BFB9-748810E76904}" type="datetime1">
              <a:rPr lang="ru-RU" smtClean="0"/>
              <a:t>19.11.2015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116638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41C8D97-7528-4CC3-8290-F85B27047A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812D2EF-5A29-4C82-9FFB-EA4C0B76FF87}" type="datetime1">
              <a:rPr lang="ru-RU" smtClean="0"/>
              <a:t>19.11.2015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116638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D84599A-5A45-40EA-8215-A285E4E56F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273053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7BBC9B3-0618-4F64-931E-90437CEEF1EC}" type="datetime1">
              <a:rPr lang="ru-RU" smtClean="0"/>
              <a:t>19.11.2015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116638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1C49163-CDE2-4666-96FE-1D2F2CC8EF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4C83DAD-227B-4E4F-9D11-D1E71DC1858E}" type="datetime1">
              <a:rPr lang="ru-RU" smtClean="0"/>
              <a:t>19.11.2015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116638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A1D197E-8F34-4498-A959-3E6C033785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67544" y="134058"/>
            <a:ext cx="8229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0484" y="1421074"/>
            <a:ext cx="8229600" cy="4528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65096" y="6453336"/>
            <a:ext cx="432048" cy="288033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50">
                <a:latin typeface="+mn-lt"/>
                <a:cs typeface="+mn-cs"/>
              </a:defRPr>
            </a:lvl1pPr>
          </a:lstStyle>
          <a:p>
            <a:pPr>
              <a:defRPr/>
            </a:pPr>
            <a:fld id="{22EE5AB6-D266-40F1-9B5E-917C079998C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kern="1200">
          <a:solidFill>
            <a:srgbClr val="17375E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rgbClr val="17375E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rgbClr val="17375E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rgbClr val="17375E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rgbClr val="17375E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17375E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17375E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17375E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17375E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defRPr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14128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67544" y="2555875"/>
            <a:ext cx="8229600" cy="356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11663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657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kern="1200">
          <a:solidFill>
            <a:srgbClr val="17375E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rgbClr val="17375E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rgbClr val="17375E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rgbClr val="17375E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rgbClr val="17375E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17375E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17375E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17375E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17375E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defRPr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7" Type="http://schemas.microsoft.com/office/2007/relationships/hdphoto" Target="../media/hdphoto1.wdp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3.xml"/><Relationship Id="rId7" Type="http://schemas.openxmlformats.org/officeDocument/2006/relationships/notesSlide" Target="../notesSlides/notesSlide2.xml"/><Relationship Id="rId12" Type="http://schemas.openxmlformats.org/officeDocument/2006/relationships/image" Target="../media/image6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5.png"/><Relationship Id="rId5" Type="http://schemas.openxmlformats.org/officeDocument/2006/relationships/tags" Target="../tags/tag5.xml"/><Relationship Id="rId10" Type="http://schemas.openxmlformats.org/officeDocument/2006/relationships/image" Target="../media/image4.png"/><Relationship Id="rId4" Type="http://schemas.openxmlformats.org/officeDocument/2006/relationships/tags" Target="../tags/tag4.xml"/><Relationship Id="rId9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medica-mente.org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ctrTitle"/>
          </p:nvPr>
        </p:nvSpPr>
        <p:spPr>
          <a:xfrm>
            <a:off x="107504" y="5445274"/>
            <a:ext cx="8856984" cy="1008062"/>
          </a:xfrm>
        </p:spPr>
        <p:txBody>
          <a:bodyPr/>
          <a:lstStyle/>
          <a:p>
            <a:pPr algn="ctr"/>
            <a:r>
              <a:rPr lang="en-US" b="1" dirty="0" smtClean="0">
                <a:latin typeface="Calibri Light" panose="020F0302020204030204" pitchFamily="34" charset="0"/>
              </a:rPr>
              <a:t>Accreditation of health practitioners</a:t>
            </a:r>
            <a:r>
              <a:rPr lang="ru-RU" b="1" dirty="0" smtClean="0">
                <a:latin typeface="Calibri Light" panose="020F0302020204030204" pitchFamily="34" charset="0"/>
              </a:rPr>
              <a:t> </a:t>
            </a:r>
            <a:r>
              <a:rPr lang="en-US" b="1" dirty="0" smtClean="0">
                <a:latin typeface="Calibri Light" panose="020F0302020204030204" pitchFamily="34" charset="0"/>
              </a:rPr>
              <a:t>in</a:t>
            </a:r>
            <a:r>
              <a:rPr lang="ru-RU" b="1" dirty="0" smtClean="0">
                <a:latin typeface="Calibri Light" panose="020F0302020204030204" pitchFamily="34" charset="0"/>
              </a:rPr>
              <a:t> </a:t>
            </a:r>
            <a:r>
              <a:rPr lang="en-US" b="1" dirty="0" smtClean="0">
                <a:latin typeface="Calibri Light" panose="020F0302020204030204" pitchFamily="34" charset="0"/>
              </a:rPr>
              <a:t>Russia</a:t>
            </a:r>
            <a:br>
              <a:rPr lang="en-US" b="1" dirty="0" smtClean="0">
                <a:latin typeface="Calibri Light" panose="020F0302020204030204" pitchFamily="34" charset="0"/>
              </a:rPr>
            </a:br>
            <a:r>
              <a:rPr lang="en-US" b="1" dirty="0" smtClean="0">
                <a:latin typeface="Calibri Light" panose="020F0302020204030204" pitchFamily="34" charset="0"/>
              </a:rPr>
              <a:t>starting from</a:t>
            </a:r>
            <a:r>
              <a:rPr lang="ru-RU" b="1" dirty="0" smtClean="0">
                <a:latin typeface="Calibri Light" panose="020F0302020204030204" pitchFamily="34" charset="0"/>
              </a:rPr>
              <a:t> 2016: </a:t>
            </a:r>
            <a:br>
              <a:rPr lang="ru-RU" b="1" dirty="0" smtClean="0">
                <a:latin typeface="Calibri Light" panose="020F0302020204030204" pitchFamily="34" charset="0"/>
              </a:rPr>
            </a:br>
            <a:r>
              <a:rPr lang="en-US" b="1" dirty="0" smtClean="0">
                <a:latin typeface="Calibri Light" panose="020F0302020204030204" pitchFamily="34" charset="0"/>
              </a:rPr>
              <a:t>answers </a:t>
            </a:r>
            <a:r>
              <a:rPr lang="en-US" b="1" dirty="0">
                <a:latin typeface="Calibri Light" panose="020F0302020204030204" pitchFamily="34" charset="0"/>
              </a:rPr>
              <a:t>to frequently asked questions</a:t>
            </a:r>
            <a:endParaRPr lang="ru-RU" b="1" dirty="0" smtClean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6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solidFill>
            <a:schemeClr val="bg1"/>
          </a:solidFill>
        </p:spPr>
        <p:txBody>
          <a:bodyPr/>
          <a:lstStyle/>
          <a:p>
            <a:pPr algn="ctr"/>
            <a:r>
              <a:rPr lang="en-GB" sz="5400" b="1" dirty="0">
                <a:ln w="11430"/>
                <a:solidFill>
                  <a:srgbClr val="283891"/>
                </a:solidFill>
                <a:latin typeface="Calibri Light" panose="020F0302020204030204" pitchFamily="34" charset="0"/>
              </a:rPr>
              <a:t>Question 3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85800" y="3096535"/>
            <a:ext cx="7772400" cy="1752600"/>
          </a:xfrm>
        </p:spPr>
        <p:txBody>
          <a:bodyPr/>
          <a:lstStyle/>
          <a:p>
            <a:r>
              <a:rPr lang="en-US" sz="4400" dirty="0"/>
              <a:t>WHAT CREDENTIALS ARE REQUIRED FOR PHYSICIANS</a:t>
            </a:r>
            <a:r>
              <a:rPr lang="en-GB" sz="4400" dirty="0" smtClean="0"/>
              <a:t>?</a:t>
            </a:r>
            <a:endParaRPr lang="en-GB" sz="4400" dirty="0"/>
          </a:p>
        </p:txBody>
      </p:sp>
      <p:sp>
        <p:nvSpPr>
          <p:cNvPr id="5" name="Rectangle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69620" y="1124744"/>
            <a:ext cx="862538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buNone/>
            </a:pPr>
            <a:endParaRPr lang="en-US" sz="320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506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144" y="3348694"/>
            <a:ext cx="2137269" cy="30158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1" t="7419" r="1111" b="3501"/>
          <a:stretch/>
        </p:blipFill>
        <p:spPr>
          <a:xfrm>
            <a:off x="575485" y="3383723"/>
            <a:ext cx="3514371" cy="241192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2" t="4169" r="5842" b="10574"/>
          <a:stretch/>
        </p:blipFill>
        <p:spPr>
          <a:xfrm>
            <a:off x="3059832" y="4437112"/>
            <a:ext cx="3024336" cy="2179085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539749" y="1340768"/>
            <a:ext cx="7632701" cy="194421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GB" sz="2000" dirty="0" smtClean="0">
                <a:solidFill>
                  <a:srgbClr val="17375E"/>
                </a:solidFill>
              </a:rPr>
              <a:t>There is no </a:t>
            </a:r>
            <a:r>
              <a:rPr lang="en-US" sz="2000" dirty="0" smtClean="0">
                <a:solidFill>
                  <a:srgbClr val="17375E"/>
                </a:solidFill>
              </a:rPr>
              <a:t>legal framework in place to </a:t>
            </a:r>
            <a:r>
              <a:rPr lang="en-GB" sz="2000" dirty="0" smtClean="0">
                <a:solidFill>
                  <a:srgbClr val="17375E"/>
                </a:solidFill>
              </a:rPr>
              <a:t>recognize the following credentials when passing the qualifying </a:t>
            </a:r>
            <a:r>
              <a:rPr lang="en-US" sz="2000" dirty="0" smtClean="0">
                <a:solidFill>
                  <a:srgbClr val="17375E"/>
                </a:solidFill>
              </a:rPr>
              <a:t>certification </a:t>
            </a:r>
            <a:r>
              <a:rPr lang="en-GB" sz="2000" dirty="0" smtClean="0">
                <a:solidFill>
                  <a:srgbClr val="17375E"/>
                </a:solidFill>
              </a:rPr>
              <a:t>exam.</a:t>
            </a:r>
          </a:p>
          <a:p>
            <a:pPr algn="r"/>
            <a:endParaRPr lang="en-GB" sz="2000" dirty="0" smtClean="0">
              <a:solidFill>
                <a:srgbClr val="17375E"/>
              </a:solidFill>
            </a:endParaRPr>
          </a:p>
          <a:p>
            <a:pPr algn="r"/>
            <a:r>
              <a:rPr lang="en-GB" sz="2000" dirty="0" smtClean="0">
                <a:solidFill>
                  <a:srgbClr val="17375E"/>
                </a:solidFill>
              </a:rPr>
              <a:t>Applying for a professional certificate/re-certification is </a:t>
            </a:r>
            <a:r>
              <a:rPr lang="en-US" sz="2000" dirty="0" smtClean="0">
                <a:solidFill>
                  <a:srgbClr val="17375E"/>
                </a:solidFill>
              </a:rPr>
              <a:t>contingent </a:t>
            </a:r>
            <a:r>
              <a:rPr lang="en-US" sz="2000" dirty="0">
                <a:solidFill>
                  <a:srgbClr val="17375E"/>
                </a:solidFill>
              </a:rPr>
              <a:t>on meeting certain requirements such as </a:t>
            </a:r>
            <a:r>
              <a:rPr lang="en-US" sz="2000" dirty="0" smtClean="0">
                <a:solidFill>
                  <a:srgbClr val="17375E"/>
                </a:solidFill>
              </a:rPr>
              <a:t>completing approved </a:t>
            </a:r>
            <a:r>
              <a:rPr lang="en-GB" sz="2000" dirty="0" smtClean="0">
                <a:solidFill>
                  <a:srgbClr val="17375E"/>
                </a:solidFill>
              </a:rPr>
              <a:t>CME program and having credentials that conform to the </a:t>
            </a:r>
            <a:r>
              <a:rPr lang="en-GB" sz="2000" b="1" dirty="0" smtClean="0">
                <a:solidFill>
                  <a:srgbClr val="BC0C71"/>
                </a:solidFill>
              </a:rPr>
              <a:t>standard </a:t>
            </a:r>
            <a:r>
              <a:rPr lang="en-GB" sz="2000" dirty="0" smtClean="0">
                <a:solidFill>
                  <a:srgbClr val="17375E"/>
                </a:solidFill>
              </a:rPr>
              <a:t>form.</a:t>
            </a:r>
            <a:endParaRPr lang="en-GB" sz="2000" dirty="0">
              <a:solidFill>
                <a:srgbClr val="17375E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95288" y="134058"/>
            <a:ext cx="8301856" cy="1143000"/>
          </a:xfrm>
        </p:spPr>
        <p:txBody>
          <a:bodyPr/>
          <a:lstStyle/>
          <a:p>
            <a:r>
              <a:rPr lang="en-GB" b="1" dirty="0" smtClean="0">
                <a:latin typeface="Calibri Light" panose="020F0302020204030204" pitchFamily="34" charset="0"/>
              </a:rPr>
              <a:t>Recognition</a:t>
            </a:r>
            <a:r>
              <a:rPr lang="ru-RU" b="1" dirty="0">
                <a:latin typeface="Calibri Light" panose="020F0302020204030204" pitchFamily="34" charset="0"/>
              </a:rPr>
              <a:t> </a:t>
            </a:r>
            <a:r>
              <a:rPr lang="en-US" b="1" dirty="0" smtClean="0">
                <a:latin typeface="Calibri Light" panose="020F0302020204030204" pitchFamily="34" charset="0"/>
              </a:rPr>
              <a:t>of credentials</a:t>
            </a:r>
            <a:endParaRPr lang="en-GB" b="1" dirty="0">
              <a:latin typeface="Calibri Light" panose="020F0302020204030204" pitchFamily="34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AFF706A-AA0D-4BC0-B82F-2867DF007175}" type="slidenum">
              <a:rPr lang="ru-RU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211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9706" y="1211214"/>
            <a:ext cx="3506744" cy="26496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3861048"/>
            <a:ext cx="3578895" cy="25148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Скругленный прямоугольник 1"/>
          <p:cNvSpPr/>
          <p:nvPr/>
        </p:nvSpPr>
        <p:spPr>
          <a:xfrm>
            <a:off x="6660231" y="1772816"/>
            <a:ext cx="1268361" cy="1376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99" r="2258" b="2927"/>
          <a:stretch/>
        </p:blipFill>
        <p:spPr>
          <a:xfrm>
            <a:off x="4658052" y="3942966"/>
            <a:ext cx="3470051" cy="24329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Скругленный прямоугольник 7"/>
          <p:cNvSpPr/>
          <p:nvPr/>
        </p:nvSpPr>
        <p:spPr>
          <a:xfrm>
            <a:off x="6761012" y="4339931"/>
            <a:ext cx="1066800" cy="98322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92682" y="1539705"/>
            <a:ext cx="3888432" cy="220242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 smtClean="0">
                <a:solidFill>
                  <a:srgbClr val="283891"/>
                </a:solidFill>
              </a:rPr>
              <a:t>STANDARD FORM OF CREDENTIALS </a:t>
            </a:r>
            <a:r>
              <a:rPr lang="en-GB" sz="2400" dirty="0" smtClean="0">
                <a:solidFill>
                  <a:srgbClr val="17375E"/>
                </a:solidFill>
              </a:rPr>
              <a:t>may only be issued by an accredited CME provider</a:t>
            </a:r>
            <a:endParaRPr lang="en-GB" sz="2400" dirty="0">
              <a:solidFill>
                <a:srgbClr val="17375E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95288" y="134058"/>
            <a:ext cx="8301856" cy="1143000"/>
          </a:xfrm>
        </p:spPr>
        <p:txBody>
          <a:bodyPr/>
          <a:lstStyle/>
          <a:p>
            <a:r>
              <a:rPr lang="en-GB" b="1" dirty="0" smtClean="0">
                <a:latin typeface="Calibri Light" panose="020F0302020204030204" pitchFamily="34" charset="0"/>
              </a:rPr>
              <a:t>Standard form of </a:t>
            </a:r>
            <a:r>
              <a:rPr lang="en-GB" b="1" dirty="0">
                <a:latin typeface="Calibri Light" panose="020F0302020204030204" pitchFamily="34" charset="0"/>
              </a:rPr>
              <a:t>credentials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AFF706A-AA0D-4BC0-B82F-2867DF007175}" type="slidenum">
              <a:rPr lang="ru-RU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93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solidFill>
            <a:schemeClr val="bg1"/>
          </a:solidFill>
        </p:spPr>
        <p:txBody>
          <a:bodyPr/>
          <a:lstStyle/>
          <a:p>
            <a:pPr algn="ctr"/>
            <a:r>
              <a:rPr lang="en-GB" sz="5400" b="1" dirty="0">
                <a:ln w="11430"/>
                <a:solidFill>
                  <a:srgbClr val="283891"/>
                </a:solidFill>
                <a:latin typeface="Calibri Light" panose="020F0302020204030204" pitchFamily="34" charset="0"/>
              </a:rPr>
              <a:t>Question 4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95288" y="3096535"/>
            <a:ext cx="8424862" cy="1752600"/>
          </a:xfrm>
        </p:spPr>
        <p:txBody>
          <a:bodyPr/>
          <a:lstStyle/>
          <a:p>
            <a:r>
              <a:rPr lang="en-US" sz="4400" dirty="0"/>
              <a:t>WHAT IS THE BEST </a:t>
            </a:r>
            <a:r>
              <a:rPr lang="en-US" sz="4400"/>
              <a:t>WAY </a:t>
            </a:r>
            <a:r>
              <a:rPr lang="en-US" sz="4400" smtClean="0"/>
              <a:t>TO </a:t>
            </a:r>
            <a:r>
              <a:rPr lang="en-US" sz="4400" dirty="0"/>
              <a:t>INTEGRATE INTO THE NEW SYSTEM OF </a:t>
            </a:r>
            <a:r>
              <a:rPr lang="en-US" sz="4400" dirty="0" smtClean="0"/>
              <a:t>TRAINING</a:t>
            </a:r>
            <a:r>
              <a:rPr lang="ru-RU" sz="4400" dirty="0" smtClean="0"/>
              <a:t>?</a:t>
            </a:r>
            <a:endParaRPr lang="en-GB" sz="4400" dirty="0"/>
          </a:p>
        </p:txBody>
      </p:sp>
      <p:sp>
        <p:nvSpPr>
          <p:cNvPr id="5" name="Rectangle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69620" y="1124744"/>
            <a:ext cx="862538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buNone/>
            </a:pPr>
            <a:endParaRPr lang="en-US" sz="320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946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Прямоугольник 38"/>
          <p:cNvSpPr/>
          <p:nvPr/>
        </p:nvSpPr>
        <p:spPr>
          <a:xfrm>
            <a:off x="611560" y="6165304"/>
            <a:ext cx="8085584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529208" y="4821652"/>
            <a:ext cx="8167936" cy="1384256"/>
            <a:chOff x="1162173" y="4309869"/>
            <a:chExt cx="7328125" cy="1891501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7613842" y="4309869"/>
              <a:ext cx="876456" cy="387819"/>
            </a:xfrm>
            <a:prstGeom prst="roundRect">
              <a:avLst/>
            </a:prstGeom>
            <a:ln w="19050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200" dirty="0" smtClean="0"/>
                <a:t>Medical School</a:t>
              </a:r>
              <a:endParaRPr lang="en-GB" sz="1200" dirty="0"/>
            </a:p>
          </p:txBody>
        </p:sp>
        <p:cxnSp>
          <p:nvCxnSpPr>
            <p:cNvPr id="10" name="Прямая со стрелкой 9"/>
            <p:cNvCxnSpPr/>
            <p:nvPr/>
          </p:nvCxnSpPr>
          <p:spPr>
            <a:xfrm>
              <a:off x="1162173" y="5744168"/>
              <a:ext cx="7213600" cy="0"/>
            </a:xfrm>
            <a:prstGeom prst="straightConnector1">
              <a:avLst/>
            </a:prstGeom>
            <a:ln w="38100">
              <a:tailEnd type="triangle"/>
            </a:ln>
            <a:effectLst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11" name="Скругленный прямоугольник 10"/>
            <p:cNvSpPr/>
            <p:nvPr/>
          </p:nvSpPr>
          <p:spPr>
            <a:xfrm>
              <a:off x="1172333" y="5825449"/>
              <a:ext cx="7213600" cy="375921"/>
            </a:xfrm>
            <a:prstGeom prst="roundRect">
              <a:avLst/>
            </a:prstGeom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1st year</a:t>
              </a:r>
              <a:r>
                <a:rPr lang="en-GB" sz="1600" dirty="0" smtClean="0"/>
                <a:t>                      2nd year                     3rd year                     4th year                     5th year</a:t>
              </a:r>
              <a:endParaRPr lang="en-GB" sz="1600" dirty="0"/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1162173" y="5317448"/>
              <a:ext cx="121920" cy="243840"/>
            </a:xfrm>
            <a:prstGeom prst="roundRect">
              <a:avLst/>
            </a:prstGeom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1172333" y="4309869"/>
              <a:ext cx="6339840" cy="387819"/>
            </a:xfrm>
            <a:prstGeom prst="roundRect">
              <a:avLst/>
            </a:prstGeom>
            <a:ln w="1905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25% of the training program: medical non-profit organizations</a:t>
              </a:r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7715373" y="4870408"/>
              <a:ext cx="701040" cy="690880"/>
            </a:xfrm>
            <a:prstGeom prst="roundRect">
              <a:avLst/>
            </a:prstGeom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75%</a:t>
              </a:r>
              <a:endParaRPr lang="en-GB" dirty="0"/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1441573" y="5317448"/>
              <a:ext cx="121920" cy="243840"/>
            </a:xfrm>
            <a:prstGeom prst="roundRect">
              <a:avLst/>
            </a:prstGeom>
            <a:effectLst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16" name="Скругленный прямоугольник 15"/>
            <p:cNvSpPr/>
            <p:nvPr/>
          </p:nvSpPr>
          <p:spPr>
            <a:xfrm>
              <a:off x="1964813" y="5327609"/>
              <a:ext cx="121920" cy="243840"/>
            </a:xfrm>
            <a:prstGeom prst="roundRect">
              <a:avLst/>
            </a:prstGeom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2140073" y="5327609"/>
              <a:ext cx="121920" cy="243840"/>
            </a:xfrm>
            <a:prstGeom prst="roundRect">
              <a:avLst/>
            </a:prstGeom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8" name="Скругленный прямоугольник 17"/>
            <p:cNvSpPr/>
            <p:nvPr/>
          </p:nvSpPr>
          <p:spPr>
            <a:xfrm>
              <a:off x="2312793" y="5317448"/>
              <a:ext cx="121920" cy="243840"/>
            </a:xfrm>
            <a:prstGeom prst="roundRect">
              <a:avLst/>
            </a:prstGeom>
            <a:effectLst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9" name="Скругленный прямоугольник 18"/>
            <p:cNvSpPr/>
            <p:nvPr/>
          </p:nvSpPr>
          <p:spPr>
            <a:xfrm>
              <a:off x="2714113" y="5327609"/>
              <a:ext cx="121920" cy="243840"/>
            </a:xfrm>
            <a:prstGeom prst="roundRect">
              <a:avLst/>
            </a:prstGeom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0" name="Скругленный прямоугольник 19"/>
            <p:cNvSpPr/>
            <p:nvPr/>
          </p:nvSpPr>
          <p:spPr>
            <a:xfrm>
              <a:off x="3054473" y="5327609"/>
              <a:ext cx="121920" cy="243840"/>
            </a:xfrm>
            <a:prstGeom prst="roundRect">
              <a:avLst/>
            </a:prstGeom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1" name="Скругленный прямоугольник 20"/>
            <p:cNvSpPr/>
            <p:nvPr/>
          </p:nvSpPr>
          <p:spPr>
            <a:xfrm>
              <a:off x="3647563" y="5327609"/>
              <a:ext cx="121920" cy="243840"/>
            </a:xfrm>
            <a:prstGeom prst="roundRect">
              <a:avLst/>
            </a:prstGeom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2" name="Скругленный прямоугольник 21"/>
            <p:cNvSpPr/>
            <p:nvPr/>
          </p:nvSpPr>
          <p:spPr>
            <a:xfrm>
              <a:off x="3931752" y="5317448"/>
              <a:ext cx="121920" cy="243840"/>
            </a:xfrm>
            <a:prstGeom prst="roundRect">
              <a:avLst/>
            </a:prstGeom>
            <a:effec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3" name="Скругленный прямоугольник 22"/>
            <p:cNvSpPr/>
            <p:nvPr/>
          </p:nvSpPr>
          <p:spPr>
            <a:xfrm>
              <a:off x="4402922" y="5317448"/>
              <a:ext cx="121920" cy="243840"/>
            </a:xfrm>
            <a:prstGeom prst="roundRect">
              <a:avLst/>
            </a:prstGeom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4" name="Скругленный прямоугольник 23"/>
            <p:cNvSpPr/>
            <p:nvPr/>
          </p:nvSpPr>
          <p:spPr>
            <a:xfrm>
              <a:off x="4932115" y="5317448"/>
              <a:ext cx="121920" cy="243840"/>
            </a:xfrm>
            <a:prstGeom prst="roundRect">
              <a:avLst/>
            </a:prstGeom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5" name="Скругленный прямоугольник 24"/>
            <p:cNvSpPr/>
            <p:nvPr/>
          </p:nvSpPr>
          <p:spPr>
            <a:xfrm>
              <a:off x="5107375" y="5317448"/>
              <a:ext cx="121920" cy="243840"/>
            </a:xfrm>
            <a:prstGeom prst="roundRect">
              <a:avLst/>
            </a:prstGeom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6" name="Скругленный прямоугольник 25"/>
            <p:cNvSpPr/>
            <p:nvPr/>
          </p:nvSpPr>
          <p:spPr>
            <a:xfrm>
              <a:off x="5280095" y="5307287"/>
              <a:ext cx="121920" cy="243840"/>
            </a:xfrm>
            <a:prstGeom prst="roundRect">
              <a:avLst/>
            </a:prstGeom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7" name="Скругленный прямоугольник 26"/>
            <p:cNvSpPr/>
            <p:nvPr/>
          </p:nvSpPr>
          <p:spPr>
            <a:xfrm>
              <a:off x="5681415" y="5317448"/>
              <a:ext cx="121920" cy="243840"/>
            </a:xfrm>
            <a:prstGeom prst="roundRect">
              <a:avLst/>
            </a:prstGeom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8" name="Скругленный прямоугольник 27"/>
            <p:cNvSpPr/>
            <p:nvPr/>
          </p:nvSpPr>
          <p:spPr>
            <a:xfrm>
              <a:off x="6021775" y="5317448"/>
              <a:ext cx="121920" cy="243840"/>
            </a:xfrm>
            <a:prstGeom prst="roundRect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9" name="Скругленный прямоугольник 28"/>
            <p:cNvSpPr/>
            <p:nvPr/>
          </p:nvSpPr>
          <p:spPr>
            <a:xfrm>
              <a:off x="6614865" y="5317448"/>
              <a:ext cx="121920" cy="243840"/>
            </a:xfrm>
            <a:prstGeom prst="roundRect">
              <a:avLst/>
            </a:prstGeom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0" name="Скругленный прямоугольник 29"/>
            <p:cNvSpPr/>
            <p:nvPr/>
          </p:nvSpPr>
          <p:spPr>
            <a:xfrm>
              <a:off x="7370224" y="5307287"/>
              <a:ext cx="121920" cy="243840"/>
            </a:xfrm>
            <a:prstGeom prst="roundRect">
              <a:avLst/>
            </a:prstGeom>
            <a:effec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288" y="134058"/>
            <a:ext cx="8301856" cy="1143000"/>
          </a:xfrm>
        </p:spPr>
        <p:txBody>
          <a:bodyPr/>
          <a:lstStyle/>
          <a:p>
            <a:r>
              <a:rPr lang="en-GB" b="1" dirty="0" smtClean="0">
                <a:latin typeface="Calibri Light" panose="020F0302020204030204" pitchFamily="34" charset="0"/>
              </a:rPr>
              <a:t>Ways to integrate into the training process</a:t>
            </a:r>
            <a:endParaRPr lang="en-GB" b="1" dirty="0">
              <a:latin typeface="Calibri Light" panose="020F0302020204030204" pitchFamily="34" charset="0"/>
            </a:endParaRPr>
          </a:p>
        </p:txBody>
      </p:sp>
      <p:grpSp>
        <p:nvGrpSpPr>
          <p:cNvPr id="33" name="Группа 32"/>
          <p:cNvGrpSpPr/>
          <p:nvPr/>
        </p:nvGrpSpPr>
        <p:grpSpPr>
          <a:xfrm>
            <a:off x="2987824" y="1656721"/>
            <a:ext cx="5832648" cy="2213134"/>
            <a:chOff x="7033649" y="-1700733"/>
            <a:chExt cx="6118133" cy="2327442"/>
          </a:xfrm>
        </p:grpSpPr>
        <p:sp>
          <p:nvSpPr>
            <p:cNvPr id="35" name="Rectangle 4"/>
            <p:cNvSpPr txBox="1"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7033649" y="95797"/>
              <a:ext cx="1120878" cy="5309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</a:defRPr>
              </a:lvl2pPr>
              <a:lvl3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</a:defRPr>
              </a:lvl3pPr>
              <a:lvl4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</a:defRPr>
              </a:lvl4pPr>
              <a:lvl5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</a:defRPr>
              </a:lvl5pPr>
              <a:lvl6pPr marL="4572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</a:defRPr>
              </a:lvl6pPr>
              <a:lvl7pPr marL="9144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</a:defRPr>
              </a:lvl7pPr>
              <a:lvl8pPr marL="13716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</a:defRPr>
              </a:lvl8pPr>
              <a:lvl9pPr marL="18288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 algn="r">
                <a:buNone/>
              </a:pPr>
              <a:r>
                <a:rPr lang="en-GB" sz="2800" dirty="0" smtClean="0">
                  <a:ln w="11430"/>
                  <a:solidFill>
                    <a:srgbClr val="BC0C71"/>
                  </a:solidFill>
                  <a:latin typeface="+mn-lt"/>
                </a:rPr>
                <a:t>75 %</a:t>
              </a:r>
            </a:p>
            <a:p>
              <a:pPr algn="r"/>
              <a:r>
                <a:rPr lang="en-GB" sz="1600" dirty="0" smtClean="0">
                  <a:ln w="11430"/>
                  <a:solidFill>
                    <a:srgbClr val="283891"/>
                  </a:solidFill>
                  <a:latin typeface="+mn-lt"/>
                </a:rPr>
                <a:t>108 hrs</a:t>
              </a:r>
              <a:endParaRPr lang="en-GB" sz="1600" dirty="0">
                <a:ln w="11430"/>
                <a:solidFill>
                  <a:srgbClr val="283891"/>
                </a:solidFill>
                <a:latin typeface="+mn-lt"/>
              </a:endParaRPr>
            </a:p>
            <a:p>
              <a:pPr algn="r">
                <a:buNone/>
              </a:pPr>
              <a:endParaRPr lang="en-GB" sz="2800" dirty="0">
                <a:ln w="11430"/>
                <a:solidFill>
                  <a:srgbClr val="FF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Rectangle 4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7045760" y="-1700733"/>
              <a:ext cx="1120876" cy="5555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</a:defRPr>
              </a:lvl2pPr>
              <a:lvl3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</a:defRPr>
              </a:lvl3pPr>
              <a:lvl4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</a:defRPr>
              </a:lvl4pPr>
              <a:lvl5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</a:defRPr>
              </a:lvl5pPr>
              <a:lvl6pPr marL="4572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</a:defRPr>
              </a:lvl6pPr>
              <a:lvl7pPr marL="9144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</a:defRPr>
              </a:lvl7pPr>
              <a:lvl8pPr marL="13716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</a:defRPr>
              </a:lvl8pPr>
              <a:lvl9pPr marL="18288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 algn="r">
                <a:buNone/>
              </a:pPr>
              <a:r>
                <a:rPr lang="en-GB" sz="2800" dirty="0" smtClean="0">
                  <a:ln w="11430"/>
                  <a:solidFill>
                    <a:srgbClr val="BC0C71"/>
                  </a:solidFill>
                  <a:latin typeface="+mn-lt"/>
                </a:rPr>
                <a:t>25 %</a:t>
              </a:r>
            </a:p>
            <a:p>
              <a:pPr algn="r">
                <a:buNone/>
              </a:pPr>
              <a:r>
                <a:rPr lang="en-GB" sz="1600" dirty="0" smtClean="0">
                  <a:ln w="11430"/>
                  <a:solidFill>
                    <a:srgbClr val="283891"/>
                  </a:solidFill>
                  <a:latin typeface="+mn-lt"/>
                </a:rPr>
                <a:t>36 hrs</a:t>
              </a:r>
              <a:endParaRPr lang="en-GB" sz="1600" dirty="0">
                <a:ln w="11430"/>
                <a:solidFill>
                  <a:srgbClr val="28389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" name="Rectangle 4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11997703" y="-1069495"/>
              <a:ext cx="1154079" cy="7782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</a:defRPr>
              </a:lvl2pPr>
              <a:lvl3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</a:defRPr>
              </a:lvl3pPr>
              <a:lvl4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</a:defRPr>
              </a:lvl4pPr>
              <a:lvl5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</a:defRPr>
              </a:lvl5pPr>
              <a:lvl6pPr marL="4572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</a:defRPr>
              </a:lvl6pPr>
              <a:lvl7pPr marL="9144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</a:defRPr>
              </a:lvl7pPr>
              <a:lvl8pPr marL="13716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</a:defRPr>
              </a:lvl8pPr>
              <a:lvl9pPr marL="18288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 algn="r">
                <a:buNone/>
              </a:pPr>
              <a:r>
                <a:rPr lang="en-GB" sz="2800" dirty="0" smtClean="0">
                  <a:ln w="11430"/>
                  <a:solidFill>
                    <a:srgbClr val="BC0C71"/>
                  </a:solidFill>
                  <a:latin typeface="+mn-lt"/>
                </a:rPr>
                <a:t>100 %</a:t>
              </a:r>
            </a:p>
            <a:p>
              <a:pPr algn="r">
                <a:buNone/>
              </a:pPr>
              <a:r>
                <a:rPr lang="en-GB" sz="1600" dirty="0" smtClean="0">
                  <a:ln w="11430"/>
                  <a:solidFill>
                    <a:srgbClr val="283891"/>
                  </a:solidFill>
                  <a:latin typeface="+mn-lt"/>
                </a:rPr>
                <a:t>144 hrs</a:t>
              </a:r>
              <a:endParaRPr lang="en-GB" sz="1600" dirty="0">
                <a:ln w="11430"/>
                <a:solidFill>
                  <a:srgbClr val="28389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387903" y="1542880"/>
            <a:ext cx="8432568" cy="2304256"/>
            <a:chOff x="961753" y="888905"/>
            <a:chExt cx="8432568" cy="2304256"/>
          </a:xfrm>
        </p:grpSpPr>
        <p:grpSp>
          <p:nvGrpSpPr>
            <p:cNvPr id="32" name="Группа 31"/>
            <p:cNvGrpSpPr/>
            <p:nvPr/>
          </p:nvGrpSpPr>
          <p:grpSpPr>
            <a:xfrm>
              <a:off x="961753" y="2385133"/>
              <a:ext cx="3680041" cy="808028"/>
              <a:chOff x="459812" y="3184681"/>
              <a:chExt cx="3680041" cy="808028"/>
            </a:xfrm>
          </p:grpSpPr>
          <p:pic>
            <p:nvPicPr>
              <p:cNvPr id="40" name="Picture 16" descr="бинокли изображений, стоковых фотографий и иллюстраций Bigstock"/>
              <p:cNvPicPr>
                <a:picLocks noChangeAspect="1" noChangeArrowheads="1"/>
              </p:cNvPicPr>
              <p:nvPr/>
            </p:nvPicPr>
            <p:blipFill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140" t="48960" r="4910" b="28472"/>
              <a:stretch/>
            </p:blipFill>
            <p:spPr bwMode="auto">
              <a:xfrm>
                <a:off x="560729" y="3255594"/>
                <a:ext cx="606967" cy="7196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1" name="Прямоугольник 40"/>
              <p:cNvSpPr/>
              <p:nvPr/>
            </p:nvSpPr>
            <p:spPr>
              <a:xfrm>
                <a:off x="467445" y="3214533"/>
                <a:ext cx="231180" cy="3205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" name="Скругленный прямоугольник 37"/>
              <p:cNvSpPr/>
              <p:nvPr/>
            </p:nvSpPr>
            <p:spPr>
              <a:xfrm>
                <a:off x="459812" y="3184681"/>
                <a:ext cx="3680041" cy="808028"/>
              </a:xfrm>
              <a:prstGeom prst="roundRect">
                <a:avLst/>
              </a:prstGeom>
              <a:noFill/>
              <a:ln w="12700">
                <a:solidFill>
                  <a:srgbClr val="BC0C7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715963" lvl="1"/>
                <a:r>
                  <a:rPr lang="en-GB" b="1" dirty="0" smtClean="0">
                    <a:solidFill>
                      <a:srgbClr val="17375E"/>
                    </a:solidFill>
                  </a:rPr>
                  <a:t>CPD PROGRAMS</a:t>
                </a:r>
                <a:endParaRPr lang="en-GB" b="1" dirty="0">
                  <a:solidFill>
                    <a:srgbClr val="17375E"/>
                  </a:solidFill>
                </a:endParaRPr>
              </a:p>
            </p:txBody>
          </p:sp>
        </p:grpSp>
        <p:grpSp>
          <p:nvGrpSpPr>
            <p:cNvPr id="42" name="Группа 41"/>
            <p:cNvGrpSpPr/>
            <p:nvPr/>
          </p:nvGrpSpPr>
          <p:grpSpPr>
            <a:xfrm>
              <a:off x="961753" y="888905"/>
              <a:ext cx="3646585" cy="808028"/>
              <a:chOff x="459812" y="1688453"/>
              <a:chExt cx="3646585" cy="808028"/>
            </a:xfrm>
          </p:grpSpPr>
          <p:pic>
            <p:nvPicPr>
              <p:cNvPr id="43" name="Picture 16" descr="бинокли изображений, стоковых фотографий и иллюстраций Bigstock"/>
              <p:cNvPicPr>
                <a:picLocks noChangeAspect="1" noChangeArrowheads="1"/>
              </p:cNvPicPr>
              <p:nvPr/>
            </p:nvPicPr>
            <p:blipFill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685" t="5889" r="3870" b="73266"/>
              <a:stretch/>
            </p:blipFill>
            <p:spPr bwMode="auto">
              <a:xfrm>
                <a:off x="562660" y="1691608"/>
                <a:ext cx="768881" cy="71092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4" name="Скругленный прямоугольник 43"/>
              <p:cNvSpPr/>
              <p:nvPr/>
            </p:nvSpPr>
            <p:spPr>
              <a:xfrm>
                <a:off x="459812" y="1688453"/>
                <a:ext cx="3646585" cy="808028"/>
              </a:xfrm>
              <a:prstGeom prst="roundRect">
                <a:avLst/>
              </a:prstGeom>
              <a:noFill/>
              <a:ln w="12700">
                <a:solidFill>
                  <a:srgbClr val="BC0C7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533400" lvl="1"/>
                <a:r>
                  <a:rPr lang="en-GB" b="1" dirty="0" smtClean="0">
                    <a:solidFill>
                      <a:srgbClr val="17375E"/>
                    </a:solidFill>
                  </a:rPr>
                  <a:t>   CME PROGRAMS</a:t>
                </a:r>
                <a:endParaRPr lang="en-GB" b="1" dirty="0">
                  <a:solidFill>
                    <a:srgbClr val="17375E"/>
                  </a:solidFill>
                </a:endParaRPr>
              </a:p>
            </p:txBody>
          </p:sp>
        </p:grpSp>
        <p:sp>
          <p:nvSpPr>
            <p:cNvPr id="45" name="TextBox 44"/>
            <p:cNvSpPr txBox="1"/>
            <p:nvPr/>
          </p:nvSpPr>
          <p:spPr>
            <a:xfrm>
              <a:off x="2409491" y="1523357"/>
              <a:ext cx="56778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6000" b="1" dirty="0" smtClean="0">
                  <a:solidFill>
                    <a:schemeClr val="bg1">
                      <a:lumMod val="65000"/>
                    </a:schemeClr>
                  </a:solidFill>
                  <a:latin typeface="+mj-lt"/>
                </a:rPr>
                <a:t>+</a:t>
              </a:r>
              <a:endParaRPr lang="en-GB" sz="6000" b="1" dirty="0">
                <a:solidFill>
                  <a:schemeClr val="bg1">
                    <a:lumMod val="65000"/>
                  </a:schemeClr>
                </a:solidFill>
                <a:latin typeface="+mj-lt"/>
              </a:endParaRPr>
            </a:p>
          </p:txBody>
        </p:sp>
        <p:sp>
          <p:nvSpPr>
            <p:cNvPr id="46" name="Стрелка вправо 45"/>
            <p:cNvSpPr/>
            <p:nvPr/>
          </p:nvSpPr>
          <p:spPr>
            <a:xfrm>
              <a:off x="4960225" y="1563101"/>
              <a:ext cx="473657" cy="936177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7" name="Группа 46"/>
            <p:cNvGrpSpPr/>
            <p:nvPr/>
          </p:nvGrpSpPr>
          <p:grpSpPr>
            <a:xfrm>
              <a:off x="5819612" y="1190830"/>
              <a:ext cx="3574709" cy="1528305"/>
              <a:chOff x="5317671" y="1990378"/>
              <a:chExt cx="3574709" cy="1528305"/>
            </a:xfrm>
          </p:grpSpPr>
          <p:sp>
            <p:nvSpPr>
              <p:cNvPr id="48" name="Скругленный прямоугольник 47"/>
              <p:cNvSpPr/>
              <p:nvPr/>
            </p:nvSpPr>
            <p:spPr>
              <a:xfrm>
                <a:off x="5317671" y="1990378"/>
                <a:ext cx="3574709" cy="1528305"/>
              </a:xfrm>
              <a:prstGeom prst="roundRect">
                <a:avLst/>
              </a:prstGeom>
              <a:noFill/>
              <a:ln w="12700">
                <a:solidFill>
                  <a:srgbClr val="BC0C7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625475" lvl="2"/>
                <a:r>
                  <a:rPr lang="en-GB" b="1" dirty="0" smtClean="0">
                    <a:solidFill>
                      <a:srgbClr val="17375E"/>
                    </a:solidFill>
                  </a:rPr>
                  <a:t>PREPARATION FOR </a:t>
                </a:r>
              </a:p>
              <a:p>
                <a:pPr marL="625475" lvl="2"/>
                <a:r>
                  <a:rPr lang="en-GB" b="1" dirty="0" smtClean="0">
                    <a:solidFill>
                      <a:srgbClr val="17375E"/>
                    </a:solidFill>
                  </a:rPr>
                  <a:t>ACCREDITATION</a:t>
                </a:r>
                <a:endParaRPr lang="en-GB" b="1" dirty="0">
                  <a:solidFill>
                    <a:srgbClr val="17375E"/>
                  </a:solidFill>
                </a:endParaRPr>
              </a:p>
            </p:txBody>
          </p:sp>
          <p:pic>
            <p:nvPicPr>
              <p:cNvPr id="49" name="Picture 20" descr="Icons Stock Photos Images, Royalty Free Icons Images And Pictures"/>
              <p:cNvPicPr>
                <a:picLocks noChangeAspect="1" noChangeArrowheads="1"/>
              </p:cNvPicPr>
              <p:nvPr/>
            </p:nvPicPr>
            <p:blipFill rotWithShape="1">
              <a:blip r:embed="rId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artisticPhotocopy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4742" t="53755" r="6614" b="31780"/>
              <a:stretch/>
            </p:blipFill>
            <p:spPr bwMode="auto">
              <a:xfrm>
                <a:off x="5435997" y="2520543"/>
                <a:ext cx="603199" cy="46797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0" name="Прямоугольник 49"/>
              <p:cNvSpPr/>
              <p:nvPr/>
            </p:nvSpPr>
            <p:spPr>
              <a:xfrm>
                <a:off x="5435997" y="2260226"/>
                <a:ext cx="231180" cy="3205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cxnSp>
        <p:nvCxnSpPr>
          <p:cNvPr id="51" name="Прямая соединительная линия 50"/>
          <p:cNvCxnSpPr/>
          <p:nvPr/>
        </p:nvCxnSpPr>
        <p:spPr bwMode="auto">
          <a:xfrm>
            <a:off x="410692" y="4365104"/>
            <a:ext cx="8409779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43707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395288" y="134058"/>
            <a:ext cx="8424862" cy="1143000"/>
          </a:xfrm>
        </p:spPr>
        <p:txBody>
          <a:bodyPr/>
          <a:lstStyle/>
          <a:p>
            <a:r>
              <a:rPr lang="en-GB" b="1" dirty="0">
                <a:latin typeface="Calibri Light" panose="020F0302020204030204" pitchFamily="34" charset="0"/>
              </a:rPr>
              <a:t>N</a:t>
            </a:r>
            <a:r>
              <a:rPr lang="en-GB" b="1" dirty="0" smtClean="0">
                <a:latin typeface="Calibri Light" panose="020F0302020204030204" pitchFamily="34" charset="0"/>
              </a:rPr>
              <a:t>on-governmental system of training /preparation for accreditation</a:t>
            </a:r>
            <a:endParaRPr lang="en-GB" b="1" dirty="0">
              <a:latin typeface="Calibri Light" panose="020F0302020204030204" pitchFamily="34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AFF706A-AA0D-4BC0-B82F-2867DF007175}" type="slidenum">
              <a:rPr lang="ru-RU" smtClean="0"/>
              <a:pPr>
                <a:defRPr/>
              </a:pPr>
              <a:t>15</a:t>
            </a:fld>
            <a:endParaRPr lang="en-GB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407698" y="3374339"/>
            <a:ext cx="7764752" cy="702733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7375E"/>
                </a:solidFill>
              </a:rPr>
              <a:t>NON-GOVERNMENTAL SYSTEM OF TRAINING /PREPARATION FOR ACCREDITATION </a:t>
            </a:r>
            <a:r>
              <a:rPr lang="en-GB" b="1" dirty="0" smtClean="0">
                <a:solidFill>
                  <a:srgbClr val="17375E"/>
                </a:solidFill>
              </a:rPr>
              <a:t>INCLUDES:</a:t>
            </a:r>
            <a:endParaRPr lang="en-GB" b="1" dirty="0">
              <a:solidFill>
                <a:srgbClr val="17375E"/>
              </a:solidFill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467544" y="4221091"/>
            <a:ext cx="7632897" cy="2121478"/>
            <a:chOff x="771531" y="4491004"/>
            <a:chExt cx="7925613" cy="1762665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771531" y="4684903"/>
              <a:ext cx="4261859" cy="156876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b="1" dirty="0" smtClean="0">
                  <a:solidFill>
                    <a:srgbClr val="BC0C71"/>
                  </a:solidFill>
                </a:rPr>
                <a:t>ON-SITE</a:t>
              </a:r>
              <a:r>
                <a:rPr lang="en-GB" sz="2000" b="1" dirty="0" smtClean="0">
                  <a:solidFill>
                    <a:srgbClr val="BC0C71"/>
                  </a:solidFill>
                </a:rPr>
                <a:t> or DISTANCE LEARNING:</a:t>
              </a:r>
              <a:r>
                <a:rPr lang="en-GB" dirty="0" smtClean="0"/>
                <a:t> </a:t>
              </a:r>
            </a:p>
            <a:p>
              <a:endParaRPr lang="en-GB" sz="2000" dirty="0" smtClean="0">
                <a:solidFill>
                  <a:srgbClr val="283891"/>
                </a:solidFill>
              </a:endParaRPr>
            </a:p>
            <a:p>
              <a:pPr marL="90488" indent="-90488">
                <a:buFont typeface="Arial" panose="020B0604020202020204" pitchFamily="34" charset="0"/>
                <a:buChar char="•"/>
              </a:pPr>
              <a:r>
                <a:rPr lang="en-GB" sz="2000" dirty="0" smtClean="0">
                  <a:solidFill>
                    <a:srgbClr val="283891"/>
                  </a:solidFill>
                </a:rPr>
                <a:t>Practical workshops</a:t>
              </a:r>
            </a:p>
            <a:p>
              <a:pPr marL="90488" indent="-90488">
                <a:buFont typeface="Arial" panose="020B0604020202020204" pitchFamily="34" charset="0"/>
                <a:buChar char="•"/>
              </a:pPr>
              <a:r>
                <a:rPr lang="en-GB" sz="2000" dirty="0" smtClean="0">
                  <a:solidFill>
                    <a:srgbClr val="283891"/>
                  </a:solidFill>
                </a:rPr>
                <a:t>Conferences and symposiums</a:t>
              </a:r>
            </a:p>
            <a:p>
              <a:pPr marL="90488" indent="-90488">
                <a:buFont typeface="Arial" panose="020B0604020202020204" pitchFamily="34" charset="0"/>
                <a:buChar char="•"/>
              </a:pPr>
              <a:r>
                <a:rPr lang="en-GB" sz="2000" dirty="0" smtClean="0">
                  <a:solidFill>
                    <a:srgbClr val="283891"/>
                  </a:solidFill>
                </a:rPr>
                <a:t>Webinars and clinical case reports</a:t>
              </a:r>
            </a:p>
            <a:p>
              <a:pPr marL="90488" indent="-90488">
                <a:buFont typeface="Arial" panose="020B0604020202020204" pitchFamily="34" charset="0"/>
                <a:buChar char="•"/>
              </a:pPr>
              <a:r>
                <a:rPr lang="en-GB" sz="2000" dirty="0" smtClean="0">
                  <a:solidFill>
                    <a:srgbClr val="283891"/>
                  </a:solidFill>
                </a:rPr>
                <a:t>Clinical case studies, etc.</a:t>
              </a:r>
              <a:endParaRPr lang="en-GB" sz="2000" dirty="0">
                <a:solidFill>
                  <a:srgbClr val="283891"/>
                </a:solidFill>
              </a:endParaRPr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5548607" y="4491004"/>
              <a:ext cx="3148537" cy="1702364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2000" b="1" dirty="0" smtClean="0">
                  <a:solidFill>
                    <a:srgbClr val="BC0C71"/>
                  </a:solidFill>
                </a:rPr>
                <a:t>OPTIONAL:</a:t>
              </a:r>
            </a:p>
            <a:p>
              <a:endParaRPr lang="en-GB" sz="2000" dirty="0">
                <a:solidFill>
                  <a:srgbClr val="283891"/>
                </a:solidFill>
              </a:endParaRPr>
            </a:p>
            <a:p>
              <a:r>
                <a:rPr lang="en-GB" sz="2000" dirty="0" smtClean="0">
                  <a:solidFill>
                    <a:srgbClr val="283891"/>
                  </a:solidFill>
                </a:rPr>
                <a:t>A physician may simultaneously enroll </a:t>
              </a:r>
            </a:p>
            <a:p>
              <a:r>
                <a:rPr lang="en-GB" sz="2000" dirty="0" smtClean="0">
                  <a:solidFill>
                    <a:srgbClr val="283891"/>
                  </a:solidFill>
                </a:rPr>
                <a:t>in a CPD program </a:t>
              </a:r>
              <a:endParaRPr lang="en-GB" sz="2000" dirty="0">
                <a:solidFill>
                  <a:srgbClr val="283891"/>
                </a:solidFill>
              </a:endParaRPr>
            </a:p>
          </p:txBody>
        </p:sp>
        <p:sp>
          <p:nvSpPr>
            <p:cNvPr id="10" name="Двойная стрелка влево/вправо 9"/>
            <p:cNvSpPr/>
            <p:nvPr/>
          </p:nvSpPr>
          <p:spPr>
            <a:xfrm>
              <a:off x="4581897" y="5338233"/>
              <a:ext cx="966710" cy="381000"/>
            </a:xfrm>
            <a:prstGeom prst="leftRight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/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402842" y="1943303"/>
            <a:ext cx="7769607" cy="1053649"/>
            <a:chOff x="402842" y="1515393"/>
            <a:chExt cx="7769607" cy="1053649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402842" y="1515393"/>
              <a:ext cx="7769607" cy="1053649"/>
            </a:xfrm>
            <a:prstGeom prst="roundRect">
              <a:avLst/>
            </a:prstGeom>
            <a:noFill/>
            <a:ln w="15875">
              <a:solidFill>
                <a:srgbClr val="BC0C7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258888" lvl="4" defTabSz="977900">
                <a:lnSpc>
                  <a:spcPct val="90000"/>
                </a:lnSpc>
                <a:spcAft>
                  <a:spcPct val="35000"/>
                </a:spcAft>
              </a:pPr>
              <a:endParaRPr lang="en-GB" sz="2000" dirty="0" smtClean="0">
                <a:solidFill>
                  <a:srgbClr val="283891"/>
                </a:solidFill>
              </a:endParaRPr>
            </a:p>
            <a:p>
              <a:pPr marL="1258888" lvl="4" defTabSz="977900">
                <a:lnSpc>
                  <a:spcPct val="90000"/>
                </a:lnSpc>
                <a:spcAft>
                  <a:spcPct val="35000"/>
                </a:spcAft>
              </a:pPr>
              <a:r>
                <a:rPr lang="en-GB" sz="2000" dirty="0" smtClean="0">
                  <a:solidFill>
                    <a:srgbClr val="283891"/>
                  </a:solidFill>
                </a:rPr>
                <a:t>PREPARATION FOR ACCREDITATION </a:t>
              </a:r>
            </a:p>
            <a:p>
              <a:pPr marL="1258888" lvl="4" defTabSz="977900">
                <a:lnSpc>
                  <a:spcPct val="90000"/>
                </a:lnSpc>
                <a:spcAft>
                  <a:spcPct val="35000"/>
                </a:spcAft>
              </a:pPr>
              <a:r>
                <a:rPr lang="en-GB" sz="2000" dirty="0" smtClean="0">
                  <a:solidFill>
                    <a:srgbClr val="283891"/>
                  </a:solidFill>
                </a:rPr>
                <a:t> </a:t>
              </a:r>
            </a:p>
          </p:txBody>
        </p:sp>
        <p:cxnSp>
          <p:nvCxnSpPr>
            <p:cNvPr id="17" name="Прямая со стрелкой 16"/>
            <p:cNvCxnSpPr/>
            <p:nvPr/>
          </p:nvCxnSpPr>
          <p:spPr bwMode="auto">
            <a:xfrm>
              <a:off x="5691955" y="2029295"/>
              <a:ext cx="316297" cy="429"/>
            </a:xfrm>
            <a:prstGeom prst="straightConnector1">
              <a:avLst/>
            </a:prstGeom>
            <a:ln>
              <a:solidFill>
                <a:srgbClr val="295A94"/>
              </a:solidFill>
              <a:headEnd type="none" w="med" len="med"/>
              <a:tailEnd type="arrow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Группа 11"/>
            <p:cNvGrpSpPr/>
            <p:nvPr/>
          </p:nvGrpSpPr>
          <p:grpSpPr>
            <a:xfrm>
              <a:off x="777645" y="1677967"/>
              <a:ext cx="770019" cy="728499"/>
              <a:chOff x="671566" y="1614807"/>
              <a:chExt cx="657215" cy="590058"/>
            </a:xfrm>
          </p:grpSpPr>
          <p:pic>
            <p:nvPicPr>
              <p:cNvPr id="18" name="Picture 3" descr="C:\Users\i.petrushin\Downloads\businessman103 (1).pn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3874"/>
              <a:stretch/>
            </p:blipFill>
            <p:spPr bwMode="auto">
              <a:xfrm>
                <a:off x="671566" y="1614808"/>
                <a:ext cx="213165" cy="59005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3" descr="C:\Users\i.petrushin\Downloads\businessman103 (1).pn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3874"/>
              <a:stretch/>
            </p:blipFill>
            <p:spPr bwMode="auto">
              <a:xfrm>
                <a:off x="899592" y="1614808"/>
                <a:ext cx="213165" cy="59005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3" descr="C:\Users\i.petrushin\Downloads\businessman103 (1).pn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3874"/>
              <a:stretch/>
            </p:blipFill>
            <p:spPr bwMode="auto">
              <a:xfrm>
                <a:off x="1115616" y="1614807"/>
                <a:ext cx="213165" cy="59005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" name="Прямоугольник 4"/>
            <p:cNvSpPr/>
            <p:nvPr/>
          </p:nvSpPr>
          <p:spPr>
            <a:xfrm>
              <a:off x="6012160" y="1595641"/>
              <a:ext cx="1734321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buNone/>
              </a:pPr>
              <a:r>
                <a:rPr lang="en-GB" sz="3200" b="1" dirty="0">
                  <a:ln w="11430"/>
                  <a:solidFill>
                    <a:srgbClr val="BC0C71"/>
                  </a:solidFill>
                  <a:latin typeface="+mj-lt"/>
                </a:rPr>
                <a:t>100 %</a:t>
              </a:r>
            </a:p>
            <a:p>
              <a:pPr algn="r">
                <a:buNone/>
              </a:pPr>
              <a:r>
                <a:rPr lang="en-GB" b="1" dirty="0">
                  <a:ln w="11430"/>
                  <a:solidFill>
                    <a:srgbClr val="283891"/>
                  </a:solidFill>
                  <a:latin typeface="+mj-lt"/>
                </a:rPr>
                <a:t>144 hrs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4317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solidFill>
            <a:schemeClr val="bg1"/>
          </a:solidFill>
        </p:spPr>
        <p:txBody>
          <a:bodyPr/>
          <a:lstStyle/>
          <a:p>
            <a:pPr algn="ctr"/>
            <a:r>
              <a:rPr lang="en-GB" sz="5400" b="1" dirty="0">
                <a:ln w="11430"/>
                <a:solidFill>
                  <a:srgbClr val="283891"/>
                </a:solidFill>
                <a:latin typeface="Calibri Light" panose="020F0302020204030204" pitchFamily="34" charset="0"/>
              </a:rPr>
              <a:t>Question 5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95288" y="3096535"/>
            <a:ext cx="8424862" cy="1752600"/>
          </a:xfrm>
        </p:spPr>
        <p:txBody>
          <a:bodyPr/>
          <a:lstStyle/>
          <a:p>
            <a:r>
              <a:rPr lang="en-US" sz="4400" dirty="0"/>
              <a:t>WHAT IS THE NON-GOVERNMENTAL SYSTEM OF </a:t>
            </a:r>
            <a:r>
              <a:rPr lang="en-US" sz="4400" dirty="0" smtClean="0"/>
              <a:t>PROFESSIONAL TRAINING </a:t>
            </a:r>
            <a:r>
              <a:rPr lang="en-US" sz="4400" dirty="0"/>
              <a:t>FOR PHYSICIANS TO </a:t>
            </a:r>
            <a:r>
              <a:rPr lang="en-US" sz="4400" dirty="0" smtClean="0"/>
              <a:t>PREPARE FOR </a:t>
            </a:r>
            <a:r>
              <a:rPr lang="en-US" sz="4400" dirty="0"/>
              <a:t>ACCREDITATION?</a:t>
            </a:r>
          </a:p>
        </p:txBody>
      </p:sp>
      <p:sp>
        <p:nvSpPr>
          <p:cNvPr id="5" name="Rectangle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69620" y="1124744"/>
            <a:ext cx="862538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buNone/>
            </a:pPr>
            <a:endParaRPr lang="en-US" sz="320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494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Группа 50"/>
          <p:cNvGrpSpPr/>
          <p:nvPr/>
        </p:nvGrpSpPr>
        <p:grpSpPr>
          <a:xfrm>
            <a:off x="81844" y="1412776"/>
            <a:ext cx="9001000" cy="4968548"/>
            <a:chOff x="107504" y="1340768"/>
            <a:chExt cx="9001000" cy="4968548"/>
          </a:xfrm>
        </p:grpSpPr>
        <p:sp>
          <p:nvSpPr>
            <p:cNvPr id="33" name="Rechteck 45"/>
            <p:cNvSpPr/>
            <p:nvPr/>
          </p:nvSpPr>
          <p:spPr bwMode="gray">
            <a:xfrm>
              <a:off x="3083780" y="3861048"/>
              <a:ext cx="2230890" cy="3600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0" tIns="0" rIns="0" bIns="0" anchor="ctr" anchorCtr="0"/>
            <a:lstStyle/>
            <a:p>
              <a:pPr algn="ctr"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  <a:defRPr/>
              </a:pPr>
              <a:r>
                <a:rPr lang="en-GB" sz="1600" b="1" noProof="1" smtClean="0">
                  <a:solidFill>
                    <a:srgbClr val="FFFFFF"/>
                  </a:solidFill>
                  <a:latin typeface="+mj-lt"/>
                </a:rPr>
                <a:t>10-20 lectures</a:t>
              </a:r>
              <a:endParaRPr lang="en-GB" sz="1600" b="1" noProof="1">
                <a:solidFill>
                  <a:srgbClr val="FFFFFF"/>
                </a:solidFill>
                <a:latin typeface="+mj-lt"/>
                <a:cs typeface="Arial" charset="0"/>
              </a:endParaRPr>
            </a:p>
          </p:txBody>
        </p:sp>
        <p:grpSp>
          <p:nvGrpSpPr>
            <p:cNvPr id="50" name="Группа 49"/>
            <p:cNvGrpSpPr/>
            <p:nvPr/>
          </p:nvGrpSpPr>
          <p:grpSpPr>
            <a:xfrm>
              <a:off x="107504" y="1340768"/>
              <a:ext cx="9001000" cy="4968548"/>
              <a:chOff x="107504" y="1340768"/>
              <a:chExt cx="9001000" cy="4968548"/>
            </a:xfrm>
          </p:grpSpPr>
          <p:grpSp>
            <p:nvGrpSpPr>
              <p:cNvPr id="4" name="Gruppieren 48"/>
              <p:cNvGrpSpPr/>
              <p:nvPr/>
            </p:nvGrpSpPr>
            <p:grpSpPr bwMode="gray">
              <a:xfrm>
                <a:off x="107504" y="1340768"/>
                <a:ext cx="8997863" cy="4968548"/>
                <a:chOff x="323851" y="1555748"/>
                <a:chExt cx="8562158" cy="4246566"/>
              </a:xfrm>
            </p:grpSpPr>
            <p:cxnSp>
              <p:nvCxnSpPr>
                <p:cNvPr id="6" name="Gerade Verbindung 33"/>
                <p:cNvCxnSpPr/>
                <p:nvPr/>
              </p:nvCxnSpPr>
              <p:spPr bwMode="gray">
                <a:xfrm rot="5400000" flipH="1" flipV="1">
                  <a:off x="1832190" y="3679030"/>
                  <a:ext cx="4246563" cy="0"/>
                </a:xfrm>
                <a:prstGeom prst="line">
                  <a:avLst/>
                </a:prstGeom>
                <a:noFill/>
                <a:ln w="19050">
                  <a:solidFill>
                    <a:srgbClr val="969696"/>
                  </a:solidFill>
                  <a:prstDash val="sysDot"/>
                  <a:round/>
                  <a:headEnd/>
                  <a:tailEnd/>
                </a:ln>
                <a:effectLst/>
              </p:spPr>
            </p:cxnSp>
            <p:cxnSp>
              <p:nvCxnSpPr>
                <p:cNvPr id="7" name="Gerade Verbindung 36"/>
                <p:cNvCxnSpPr/>
                <p:nvPr/>
              </p:nvCxnSpPr>
              <p:spPr bwMode="gray">
                <a:xfrm rot="5400000" flipH="1" flipV="1">
                  <a:off x="3476698" y="3679030"/>
                  <a:ext cx="4246563" cy="0"/>
                </a:xfrm>
                <a:prstGeom prst="line">
                  <a:avLst/>
                </a:prstGeom>
                <a:noFill/>
                <a:ln w="19050">
                  <a:solidFill>
                    <a:srgbClr val="969696"/>
                  </a:solidFill>
                  <a:prstDash val="sysDot"/>
                  <a:round/>
                  <a:headEnd/>
                  <a:tailEnd/>
                </a:ln>
                <a:effectLst/>
              </p:spPr>
            </p:cxnSp>
            <p:cxnSp>
              <p:nvCxnSpPr>
                <p:cNvPr id="8" name="Gerade Verbindung 37"/>
                <p:cNvCxnSpPr/>
                <p:nvPr/>
              </p:nvCxnSpPr>
              <p:spPr bwMode="gray">
                <a:xfrm rot="5400000" flipH="1" flipV="1">
                  <a:off x="5121205" y="3679030"/>
                  <a:ext cx="4246563" cy="0"/>
                </a:xfrm>
                <a:prstGeom prst="line">
                  <a:avLst/>
                </a:prstGeom>
                <a:noFill/>
                <a:ln w="19050">
                  <a:solidFill>
                    <a:srgbClr val="969696"/>
                  </a:solidFill>
                  <a:prstDash val="sysDot"/>
                  <a:round/>
                  <a:headEnd/>
                  <a:tailEnd/>
                </a:ln>
                <a:effectLst/>
              </p:spPr>
            </p:cxnSp>
            <p:cxnSp>
              <p:nvCxnSpPr>
                <p:cNvPr id="9" name="Gerade Verbindung 38"/>
                <p:cNvCxnSpPr/>
                <p:nvPr/>
              </p:nvCxnSpPr>
              <p:spPr bwMode="gray">
                <a:xfrm rot="5400000" flipH="1" flipV="1">
                  <a:off x="6762727" y="3679030"/>
                  <a:ext cx="4246563" cy="0"/>
                </a:xfrm>
                <a:prstGeom prst="line">
                  <a:avLst/>
                </a:prstGeom>
                <a:noFill/>
                <a:ln w="19050">
                  <a:solidFill>
                    <a:srgbClr val="969696"/>
                  </a:solidFill>
                  <a:prstDash val="sysDot"/>
                  <a:round/>
                  <a:headEnd/>
                  <a:tailEnd/>
                </a:ln>
                <a:effectLst/>
              </p:spPr>
            </p:cxnSp>
            <p:grpSp>
              <p:nvGrpSpPr>
                <p:cNvPr id="10" name="Gruppieren 50"/>
                <p:cNvGrpSpPr/>
                <p:nvPr/>
              </p:nvGrpSpPr>
              <p:grpSpPr bwMode="gray">
                <a:xfrm>
                  <a:off x="323851" y="3245176"/>
                  <a:ext cx="4955018" cy="1228073"/>
                  <a:chOff x="323851" y="3245176"/>
                  <a:chExt cx="4955018" cy="1228073"/>
                </a:xfrm>
              </p:grpSpPr>
              <p:sp>
                <p:nvSpPr>
                  <p:cNvPr id="28" name="Rechteck 19"/>
                  <p:cNvSpPr/>
                  <p:nvPr/>
                </p:nvSpPr>
                <p:spPr bwMode="gray">
                  <a:xfrm>
                    <a:off x="323851" y="3245176"/>
                    <a:ext cx="454524" cy="1228073"/>
                  </a:xfrm>
                  <a:prstGeom prst="rect">
                    <a:avLst/>
                  </a:prstGeom>
                  <a:solidFill>
                    <a:srgbClr val="4F81BD"/>
                  </a:solidFill>
                  <a:ln>
                    <a:noFill/>
                    <a:headEnd/>
                    <a:tailE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vert270" lIns="0" tIns="0" rIns="0" bIns="0" anchor="ctr" anchorCtr="0"/>
                  <a:lstStyle/>
                  <a:p>
                    <a:pPr algn="ctr">
                      <a:lnSpc>
                        <a:spcPct val="95000"/>
                      </a:lnSpc>
                      <a:spcAft>
                        <a:spcPts val="800"/>
                      </a:spcAft>
                      <a:buClr>
                        <a:srgbClr val="808080"/>
                      </a:buClr>
                      <a:defRPr/>
                    </a:pPr>
                    <a:r>
                      <a:rPr lang="en-GB" sz="1500" b="1" noProof="1" smtClean="0">
                        <a:solidFill>
                          <a:srgbClr val="FFFFFF"/>
                        </a:solidFill>
                        <a:latin typeface="+mj-lt"/>
                      </a:rPr>
                      <a:t>Training</a:t>
                    </a:r>
                    <a:endParaRPr lang="en-GB" sz="1500" b="1" noProof="1" smtClean="0">
                      <a:solidFill>
                        <a:srgbClr val="FFFFFF"/>
                      </a:solidFill>
                      <a:latin typeface="+mj-lt"/>
                      <a:cs typeface="Arial" charset="0"/>
                    </a:endParaRPr>
                  </a:p>
                </p:txBody>
              </p:sp>
              <p:sp>
                <p:nvSpPr>
                  <p:cNvPr id="29" name="Rechteck 45"/>
                  <p:cNvSpPr/>
                  <p:nvPr/>
                </p:nvSpPr>
                <p:spPr bwMode="gray">
                  <a:xfrm>
                    <a:off x="3143180" y="3311032"/>
                    <a:ext cx="2135689" cy="307688"/>
                  </a:xfrm>
                  <a:prstGeom prst="rect">
                    <a:avLst/>
                  </a:prstGeom>
                  <a:solidFill>
                    <a:schemeClr val="tx2">
                      <a:lumMod val="60000"/>
                      <a:lumOff val="40000"/>
                    </a:schemeClr>
                  </a:solidFill>
                  <a:ln>
                    <a:noFill/>
                    <a:headEnd/>
                    <a:tailE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lIns="0" tIns="0" rIns="0" bIns="0" anchor="ctr" anchorCtr="0"/>
                  <a:lstStyle/>
                  <a:p>
                    <a:pPr algn="ctr">
                      <a:spcAft>
                        <a:spcPts val="800"/>
                      </a:spcAft>
                      <a:buClr>
                        <a:srgbClr val="808080"/>
                      </a:buClr>
                      <a:defRPr/>
                    </a:pPr>
                    <a:r>
                      <a:rPr lang="en-GB" sz="1300" b="1" noProof="1">
                        <a:solidFill>
                          <a:srgbClr val="FFFFFF"/>
                        </a:solidFill>
                      </a:rPr>
                      <a:t>2 events in each city</a:t>
                    </a:r>
                    <a:endParaRPr lang="en-GB" sz="1300" b="1" noProof="1">
                      <a:solidFill>
                        <a:srgbClr val="FFFFFF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30" name="Rechteck 29"/>
                  <p:cNvSpPr/>
                  <p:nvPr/>
                </p:nvSpPr>
                <p:spPr bwMode="gray">
                  <a:xfrm>
                    <a:off x="778373" y="4075220"/>
                    <a:ext cx="1485567" cy="373438"/>
                  </a:xfrm>
                  <a:prstGeom prst="rect">
                    <a:avLst/>
                  </a:prstGeom>
                  <a:gradFill flip="none" rotWithShape="1">
                    <a:gsLst>
                      <a:gs pos="0">
                        <a:srgbClr val="DDDDDD"/>
                      </a:gs>
                      <a:gs pos="100000">
                        <a:srgbClr val="FFFFFF"/>
                      </a:gs>
                    </a:gsLst>
                    <a:lin ang="16200000" scaled="1"/>
                    <a:tileRect/>
                  </a:gra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lIns="72000" tIns="0" rIns="0" bIns="0" anchor="ctr" anchorCtr="0"/>
                  <a:lstStyle/>
                  <a:p>
                    <a:pPr>
                      <a:spcAft>
                        <a:spcPts val="0"/>
                      </a:spcAft>
                      <a:buClr>
                        <a:srgbClr val="808080"/>
                      </a:buClr>
                      <a:defRPr/>
                    </a:pPr>
                    <a:r>
                      <a:rPr lang="en-GB" sz="1300" b="1" noProof="1" smtClean="0">
                        <a:solidFill>
                          <a:srgbClr val="17375E"/>
                        </a:solidFill>
                        <a:latin typeface="+mj-lt"/>
                      </a:rPr>
                      <a:t>Treatment algorithms</a:t>
                    </a:r>
                  </a:p>
                  <a:p>
                    <a:pPr>
                      <a:spcAft>
                        <a:spcPts val="0"/>
                      </a:spcAft>
                      <a:buClr>
                        <a:srgbClr val="808080"/>
                      </a:buClr>
                      <a:defRPr/>
                    </a:pPr>
                    <a:r>
                      <a:rPr lang="en-GB" sz="1300" b="1" noProof="1" smtClean="0">
                        <a:solidFill>
                          <a:srgbClr val="17375E"/>
                        </a:solidFill>
                        <a:latin typeface="+mj-lt"/>
                      </a:rPr>
                      <a:t>(incl. </a:t>
                    </a:r>
                    <a:r>
                      <a:rPr lang="en-US" sz="1300" b="1" noProof="1" smtClean="0">
                        <a:solidFill>
                          <a:srgbClr val="17375E"/>
                        </a:solidFill>
                        <a:latin typeface="+mj-lt"/>
                      </a:rPr>
                      <a:t>mailout</a:t>
                    </a:r>
                    <a:r>
                      <a:rPr lang="en-GB" sz="1300" b="1" noProof="1" smtClean="0">
                        <a:solidFill>
                          <a:srgbClr val="17375E"/>
                        </a:solidFill>
                        <a:latin typeface="+mj-lt"/>
                      </a:rPr>
                      <a:t>)</a:t>
                    </a:r>
                    <a:endParaRPr lang="en-GB" sz="1300" b="1" noProof="1" smtClean="0">
                      <a:solidFill>
                        <a:srgbClr val="17375E"/>
                      </a:solidFill>
                      <a:latin typeface="+mj-lt"/>
                      <a:cs typeface="Arial" charset="0"/>
                    </a:endParaRPr>
                  </a:p>
                </p:txBody>
              </p:sp>
              <p:sp>
                <p:nvSpPr>
                  <p:cNvPr id="31" name="Rechteck 27"/>
                  <p:cNvSpPr/>
                  <p:nvPr/>
                </p:nvSpPr>
                <p:spPr bwMode="gray">
                  <a:xfrm>
                    <a:off x="778374" y="3250208"/>
                    <a:ext cx="1473041" cy="369226"/>
                  </a:xfrm>
                  <a:prstGeom prst="rect">
                    <a:avLst/>
                  </a:prstGeom>
                  <a:gradFill flip="none" rotWithShape="1">
                    <a:gsLst>
                      <a:gs pos="0">
                        <a:srgbClr val="DDDDDD"/>
                      </a:gs>
                      <a:gs pos="100000">
                        <a:srgbClr val="FFFFFF"/>
                      </a:gs>
                    </a:gsLst>
                    <a:lin ang="16200000" scaled="1"/>
                    <a:tileRect/>
                  </a:gra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lIns="72000" tIns="0" rIns="0" bIns="0" anchor="ctr" anchorCtr="0"/>
                  <a:lstStyle/>
                  <a:p>
                    <a:pPr marL="190500" indent="-190500">
                      <a:spcAft>
                        <a:spcPts val="0"/>
                      </a:spcAft>
                      <a:buClr>
                        <a:srgbClr val="808080"/>
                      </a:buClr>
                      <a:defRPr/>
                    </a:pPr>
                    <a:r>
                      <a:rPr lang="en-GB" sz="1300" b="1" noProof="1" smtClean="0">
                        <a:solidFill>
                          <a:srgbClr val="17375E"/>
                        </a:solidFill>
                        <a:latin typeface="+mj-lt"/>
                      </a:rPr>
                      <a:t>On-site</a:t>
                    </a:r>
                  </a:p>
                  <a:p>
                    <a:pPr marL="190500" indent="-190500">
                      <a:spcAft>
                        <a:spcPts val="0"/>
                      </a:spcAft>
                      <a:buClr>
                        <a:srgbClr val="808080"/>
                      </a:buClr>
                      <a:defRPr/>
                    </a:pPr>
                    <a:r>
                      <a:rPr lang="en-GB" sz="1300" b="1" noProof="1" smtClean="0">
                        <a:solidFill>
                          <a:srgbClr val="17375E"/>
                        </a:solidFill>
                        <a:latin typeface="+mj-lt"/>
                      </a:rPr>
                      <a:t>(across Russia)</a:t>
                    </a:r>
                    <a:endParaRPr lang="en-GB" sz="1300" b="1" noProof="1" smtClean="0">
                      <a:solidFill>
                        <a:srgbClr val="17375E"/>
                      </a:solidFill>
                      <a:latin typeface="+mj-lt"/>
                      <a:cs typeface="Arial" charset="0"/>
                    </a:endParaRPr>
                  </a:p>
                </p:txBody>
              </p:sp>
              <p:sp>
                <p:nvSpPr>
                  <p:cNvPr id="32" name="Rechteck 28"/>
                  <p:cNvSpPr/>
                  <p:nvPr/>
                </p:nvSpPr>
                <p:spPr bwMode="gray">
                  <a:xfrm>
                    <a:off x="778373" y="3662714"/>
                    <a:ext cx="1473041" cy="369226"/>
                  </a:xfrm>
                  <a:prstGeom prst="rect">
                    <a:avLst/>
                  </a:prstGeom>
                  <a:gradFill flip="none" rotWithShape="1">
                    <a:gsLst>
                      <a:gs pos="0">
                        <a:srgbClr val="DDDDDD"/>
                      </a:gs>
                      <a:gs pos="100000">
                        <a:srgbClr val="FFFFFF"/>
                      </a:gs>
                    </a:gsLst>
                    <a:lin ang="16200000" scaled="1"/>
                    <a:tileRect/>
                  </a:gra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lIns="72000" tIns="0" rIns="0" bIns="0" anchor="ctr" anchorCtr="0"/>
                  <a:lstStyle/>
                  <a:p>
                    <a:pPr marL="190500" indent="-190500">
                      <a:spcAft>
                        <a:spcPts val="0"/>
                      </a:spcAft>
                      <a:buClr>
                        <a:srgbClr val="808080"/>
                      </a:buClr>
                      <a:defRPr/>
                    </a:pPr>
                    <a:r>
                      <a:rPr lang="en-GB" sz="1300" b="1" noProof="1" smtClean="0">
                        <a:solidFill>
                          <a:srgbClr val="17375E"/>
                        </a:solidFill>
                        <a:latin typeface="+mj-lt"/>
                      </a:rPr>
                      <a:t>On-line</a:t>
                    </a:r>
                  </a:p>
                </p:txBody>
              </p:sp>
            </p:grpSp>
            <p:grpSp>
              <p:nvGrpSpPr>
                <p:cNvPr id="11" name="Gruppieren 49"/>
                <p:cNvGrpSpPr/>
                <p:nvPr/>
              </p:nvGrpSpPr>
              <p:grpSpPr bwMode="gray">
                <a:xfrm>
                  <a:off x="323851" y="1916112"/>
                  <a:ext cx="8518118" cy="1228073"/>
                  <a:chOff x="323851" y="1916112"/>
                  <a:chExt cx="8518118" cy="1228073"/>
                </a:xfrm>
              </p:grpSpPr>
              <p:sp>
                <p:nvSpPr>
                  <p:cNvPr id="21" name="Rechteck 41"/>
                  <p:cNvSpPr/>
                  <p:nvPr/>
                </p:nvSpPr>
                <p:spPr bwMode="gray">
                  <a:xfrm>
                    <a:off x="2263939" y="2825513"/>
                    <a:ext cx="6578030" cy="307688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  <a:headEnd/>
                    <a:tailEnd/>
                  </a:ln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vert="vert270" lIns="0" tIns="0" rIns="0" bIns="0" anchor="ctr" anchorCtr="0"/>
                  <a:lstStyle/>
                  <a:p>
                    <a:pPr algn="ctr">
                      <a:lnSpc>
                        <a:spcPct val="95000"/>
                      </a:lnSpc>
                      <a:spcAft>
                        <a:spcPts val="800"/>
                      </a:spcAft>
                      <a:buClr>
                        <a:srgbClr val="808080"/>
                      </a:buClr>
                      <a:defRPr/>
                    </a:pPr>
                    <a:endParaRPr lang="en-US" sz="1100" b="1" noProof="1">
                      <a:solidFill>
                        <a:srgbClr val="FFFFFF"/>
                      </a:solidFill>
                      <a:latin typeface="+mj-lt"/>
                      <a:cs typeface="Arial" charset="0"/>
                    </a:endParaRPr>
                  </a:p>
                </p:txBody>
              </p:sp>
              <p:sp>
                <p:nvSpPr>
                  <p:cNvPr id="22" name="Rechteck 18"/>
                  <p:cNvSpPr/>
                  <p:nvPr/>
                </p:nvSpPr>
                <p:spPr bwMode="gray">
                  <a:xfrm>
                    <a:off x="323851" y="1916112"/>
                    <a:ext cx="454524" cy="1228073"/>
                  </a:xfrm>
                  <a:prstGeom prst="rect">
                    <a:avLst/>
                  </a:prstGeom>
                  <a:solidFill>
                    <a:srgbClr val="4F81BD"/>
                  </a:solidFill>
                  <a:ln>
                    <a:noFill/>
                    <a:headEnd/>
                    <a:tailE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vert270" lIns="0" tIns="0" rIns="0" bIns="0" anchor="ctr" anchorCtr="0"/>
                  <a:lstStyle/>
                  <a:p>
                    <a:pPr algn="ctr">
                      <a:lnSpc>
                        <a:spcPct val="95000"/>
                      </a:lnSpc>
                      <a:spcAft>
                        <a:spcPts val="800"/>
                      </a:spcAft>
                      <a:buClr>
                        <a:srgbClr val="808080"/>
                      </a:buClr>
                      <a:defRPr/>
                    </a:pPr>
                    <a:r>
                      <a:rPr lang="en-GB" sz="1500" b="1" noProof="1" smtClean="0">
                        <a:solidFill>
                          <a:srgbClr val="FFFFFF"/>
                        </a:solidFill>
                        <a:latin typeface="+mj-lt"/>
                      </a:rPr>
                      <a:t>Preparation</a:t>
                    </a:r>
                    <a:endParaRPr lang="en-GB" sz="1500" b="1" noProof="1" smtClean="0">
                      <a:solidFill>
                        <a:srgbClr val="FFFFFF"/>
                      </a:solidFill>
                      <a:latin typeface="+mj-lt"/>
                      <a:cs typeface="Arial" charset="0"/>
                    </a:endParaRPr>
                  </a:p>
                </p:txBody>
              </p:sp>
              <p:sp>
                <p:nvSpPr>
                  <p:cNvPr id="23" name="Rechteck 39"/>
                  <p:cNvSpPr/>
                  <p:nvPr/>
                </p:nvSpPr>
                <p:spPr bwMode="gray">
                  <a:xfrm>
                    <a:off x="2263939" y="1963888"/>
                    <a:ext cx="616690" cy="307688"/>
                  </a:xfrm>
                  <a:prstGeom prst="rect">
                    <a:avLst/>
                  </a:prstGeom>
                  <a:solidFill>
                    <a:srgbClr val="92D050"/>
                  </a:solidFill>
                  <a:ln>
                    <a:noFill/>
                    <a:headEnd/>
                    <a:tailEnd/>
                  </a:ln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vert="vert270" lIns="0" tIns="0" rIns="0" bIns="0" anchor="ctr" anchorCtr="0"/>
                  <a:lstStyle/>
                  <a:p>
                    <a:pPr algn="ctr">
                      <a:lnSpc>
                        <a:spcPct val="95000"/>
                      </a:lnSpc>
                      <a:spcAft>
                        <a:spcPts val="800"/>
                      </a:spcAft>
                      <a:buClr>
                        <a:srgbClr val="808080"/>
                      </a:buClr>
                      <a:defRPr/>
                    </a:pPr>
                    <a:endParaRPr lang="en-US" sz="1100" b="1" noProof="1">
                      <a:solidFill>
                        <a:srgbClr val="FFFFFF"/>
                      </a:solidFill>
                      <a:latin typeface="+mj-lt"/>
                      <a:cs typeface="Arial" charset="0"/>
                    </a:endParaRPr>
                  </a:p>
                </p:txBody>
              </p:sp>
              <p:sp>
                <p:nvSpPr>
                  <p:cNvPr id="24" name="Rechteck 40"/>
                  <p:cNvSpPr/>
                  <p:nvPr/>
                </p:nvSpPr>
                <p:spPr bwMode="gray">
                  <a:xfrm>
                    <a:off x="2273800" y="2394701"/>
                    <a:ext cx="880914" cy="307688"/>
                  </a:xfrm>
                  <a:prstGeom prst="rect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>
                    <a:noFill/>
                    <a:headEnd/>
                    <a:tailEnd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vert="vert270" lIns="0" tIns="0" rIns="0" bIns="0" anchor="ctr" anchorCtr="0"/>
                  <a:lstStyle/>
                  <a:p>
                    <a:pPr algn="ctr">
                      <a:lnSpc>
                        <a:spcPct val="95000"/>
                      </a:lnSpc>
                      <a:spcAft>
                        <a:spcPts val="800"/>
                      </a:spcAft>
                      <a:buClr>
                        <a:srgbClr val="808080"/>
                      </a:buClr>
                      <a:defRPr/>
                    </a:pPr>
                    <a:endParaRPr lang="en-US" sz="1100" b="1" noProof="1">
                      <a:solidFill>
                        <a:srgbClr val="FFFFFF"/>
                      </a:solidFill>
                      <a:latin typeface="+mj-lt"/>
                      <a:cs typeface="Arial" charset="0"/>
                    </a:endParaRPr>
                  </a:p>
                </p:txBody>
              </p:sp>
              <p:sp>
                <p:nvSpPr>
                  <p:cNvPr id="25" name="Rechteck 25"/>
                  <p:cNvSpPr/>
                  <p:nvPr/>
                </p:nvSpPr>
                <p:spPr bwMode="gray">
                  <a:xfrm>
                    <a:off x="778373" y="2766731"/>
                    <a:ext cx="1473041" cy="369226"/>
                  </a:xfrm>
                  <a:prstGeom prst="rect">
                    <a:avLst/>
                  </a:prstGeom>
                  <a:gradFill flip="none" rotWithShape="1">
                    <a:gsLst>
                      <a:gs pos="0">
                        <a:srgbClr val="DDDDDD"/>
                      </a:gs>
                      <a:gs pos="100000">
                        <a:srgbClr val="FFFFFF"/>
                      </a:gs>
                    </a:gsLst>
                    <a:lin ang="16200000" scaled="1"/>
                    <a:tileRect/>
                  </a:gra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lIns="72000" tIns="0" rIns="0" bIns="0" anchor="ctr" anchorCtr="0"/>
                  <a:lstStyle/>
                  <a:p>
                    <a:pPr indent="-190500">
                      <a:spcAft>
                        <a:spcPts val="0"/>
                      </a:spcAft>
                      <a:buClr>
                        <a:srgbClr val="808080"/>
                      </a:buClr>
                      <a:defRPr/>
                    </a:pPr>
                    <a:r>
                      <a:rPr lang="en-GB" sz="1300" b="1" noProof="1" smtClean="0">
                        <a:solidFill>
                          <a:srgbClr val="17375E"/>
                        </a:solidFill>
                        <a:latin typeface="+mj-lt"/>
                      </a:rPr>
                      <a:t>Enrollment of physicians in CME</a:t>
                    </a:r>
                    <a:endParaRPr lang="en-GB" sz="1300" b="1" noProof="1" smtClean="0">
                      <a:solidFill>
                        <a:srgbClr val="17375E"/>
                      </a:solidFill>
                      <a:latin typeface="+mj-lt"/>
                      <a:cs typeface="Arial" charset="0"/>
                    </a:endParaRPr>
                  </a:p>
                </p:txBody>
              </p:sp>
              <p:sp>
                <p:nvSpPr>
                  <p:cNvPr id="26" name="Rechteck 22"/>
                  <p:cNvSpPr/>
                  <p:nvPr/>
                </p:nvSpPr>
                <p:spPr bwMode="gray">
                  <a:xfrm>
                    <a:off x="778373" y="1921144"/>
                    <a:ext cx="1473041" cy="369226"/>
                  </a:xfrm>
                  <a:prstGeom prst="rect">
                    <a:avLst/>
                  </a:prstGeom>
                  <a:gradFill flip="none" rotWithShape="1">
                    <a:gsLst>
                      <a:gs pos="0">
                        <a:srgbClr val="DDDDDD"/>
                      </a:gs>
                      <a:gs pos="100000">
                        <a:srgbClr val="FFFFFF"/>
                      </a:gs>
                    </a:gsLst>
                    <a:lin ang="16200000" scaled="1"/>
                    <a:tileRect/>
                  </a:gra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lIns="72000" tIns="0" rIns="0" bIns="0" anchor="ctr" anchorCtr="0"/>
                  <a:lstStyle/>
                  <a:p>
                    <a:pPr indent="-190500">
                      <a:spcAft>
                        <a:spcPts val="0"/>
                      </a:spcAft>
                      <a:buClr>
                        <a:srgbClr val="808080"/>
                      </a:buClr>
                      <a:defRPr/>
                    </a:pPr>
                    <a:r>
                      <a:rPr lang="en-US" sz="1300" b="1" noProof="1" smtClean="0">
                        <a:solidFill>
                          <a:srgbClr val="17375E"/>
                        </a:solidFill>
                        <a:latin typeface="+mj-lt"/>
                      </a:rPr>
                      <a:t>Content development</a:t>
                    </a:r>
                    <a:endParaRPr lang="en-GB" sz="1300" b="1" noProof="1" smtClean="0">
                      <a:solidFill>
                        <a:srgbClr val="17375E"/>
                      </a:solidFill>
                      <a:latin typeface="+mj-lt"/>
                      <a:cs typeface="Arial" charset="0"/>
                    </a:endParaRPr>
                  </a:p>
                </p:txBody>
              </p:sp>
              <p:sp>
                <p:nvSpPr>
                  <p:cNvPr id="27" name="Rechteck 23"/>
                  <p:cNvSpPr/>
                  <p:nvPr/>
                </p:nvSpPr>
                <p:spPr bwMode="gray">
                  <a:xfrm>
                    <a:off x="778373" y="2355867"/>
                    <a:ext cx="1473041" cy="369226"/>
                  </a:xfrm>
                  <a:prstGeom prst="rect">
                    <a:avLst/>
                  </a:prstGeom>
                  <a:gradFill flip="none" rotWithShape="1">
                    <a:gsLst>
                      <a:gs pos="0">
                        <a:srgbClr val="DDDDDD"/>
                      </a:gs>
                      <a:gs pos="100000">
                        <a:srgbClr val="FFFFFF"/>
                      </a:gs>
                    </a:gsLst>
                    <a:lin ang="16200000" scaled="1"/>
                    <a:tileRect/>
                  </a:gra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lIns="72000" tIns="0" rIns="0" bIns="0" anchor="ctr" anchorCtr="0"/>
                  <a:lstStyle/>
                  <a:p>
                    <a:pPr indent="-190500">
                      <a:spcAft>
                        <a:spcPts val="0"/>
                      </a:spcAft>
                      <a:buClr>
                        <a:srgbClr val="808080"/>
                      </a:buClr>
                      <a:defRPr/>
                    </a:pPr>
                    <a:r>
                      <a:rPr lang="en-GB" sz="1300" b="1" noProof="1" smtClean="0">
                        <a:solidFill>
                          <a:srgbClr val="17375E"/>
                        </a:solidFill>
                        <a:latin typeface="+mj-lt"/>
                      </a:rPr>
                      <a:t>Content approval</a:t>
                    </a:r>
                    <a:endParaRPr lang="en-GB" sz="1300" b="1" noProof="1" smtClean="0">
                      <a:solidFill>
                        <a:srgbClr val="17375E"/>
                      </a:solidFill>
                      <a:latin typeface="+mj-lt"/>
                      <a:cs typeface="Arial" charset="0"/>
                    </a:endParaRPr>
                  </a:p>
                </p:txBody>
              </p:sp>
            </p:grpSp>
            <p:grpSp>
              <p:nvGrpSpPr>
                <p:cNvPr id="12" name="Gruppieren 51"/>
                <p:cNvGrpSpPr/>
                <p:nvPr/>
              </p:nvGrpSpPr>
              <p:grpSpPr bwMode="gray">
                <a:xfrm>
                  <a:off x="323851" y="4574241"/>
                  <a:ext cx="8518117" cy="1228073"/>
                  <a:chOff x="323851" y="4574241"/>
                  <a:chExt cx="8518117" cy="1228073"/>
                </a:xfrm>
              </p:grpSpPr>
              <p:sp>
                <p:nvSpPr>
                  <p:cNvPr id="14" name="Rechteck 44"/>
                  <p:cNvSpPr/>
                  <p:nvPr/>
                </p:nvSpPr>
                <p:spPr bwMode="gray">
                  <a:xfrm>
                    <a:off x="2263939" y="5471898"/>
                    <a:ext cx="6578029" cy="307688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headEnd/>
                    <a:tailEnd/>
                  </a:ln>
                  <a:effectLst/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/>
                </p:spPr>
                <p:style>
                  <a:lnRef idx="0">
                    <a:schemeClr val="accent4"/>
                  </a:lnRef>
                  <a:fillRef idx="3">
                    <a:schemeClr val="accent4"/>
                  </a:fillRef>
                  <a:effectRef idx="3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vert270" lIns="0" tIns="0" rIns="0" bIns="0" anchor="ctr" anchorCtr="0"/>
                  <a:lstStyle/>
                  <a:p>
                    <a:pPr algn="ctr">
                      <a:lnSpc>
                        <a:spcPct val="95000"/>
                      </a:lnSpc>
                      <a:spcAft>
                        <a:spcPts val="800"/>
                      </a:spcAft>
                      <a:buClr>
                        <a:srgbClr val="808080"/>
                      </a:buClr>
                      <a:defRPr/>
                    </a:pPr>
                    <a:endParaRPr lang="en-US" sz="1100" b="1" noProof="1">
                      <a:solidFill>
                        <a:schemeClr val="accent4">
                          <a:lumMod val="75000"/>
                        </a:schemeClr>
                      </a:solidFill>
                      <a:latin typeface="+mj-lt"/>
                      <a:cs typeface="Arial" charset="0"/>
                    </a:endParaRPr>
                  </a:p>
                </p:txBody>
              </p:sp>
              <p:sp>
                <p:nvSpPr>
                  <p:cNvPr id="15" name="Rechteck 20"/>
                  <p:cNvSpPr/>
                  <p:nvPr/>
                </p:nvSpPr>
                <p:spPr bwMode="gray">
                  <a:xfrm>
                    <a:off x="323851" y="4574241"/>
                    <a:ext cx="454524" cy="1228073"/>
                  </a:xfrm>
                  <a:prstGeom prst="rect">
                    <a:avLst/>
                  </a:prstGeom>
                  <a:solidFill>
                    <a:srgbClr val="4F81BD"/>
                  </a:solidFill>
                  <a:ln>
                    <a:noFill/>
                    <a:headEnd/>
                    <a:tailE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vert270" lIns="0" tIns="0" rIns="0" bIns="0" anchor="ctr" anchorCtr="0"/>
                  <a:lstStyle/>
                  <a:p>
                    <a:pPr algn="ctr">
                      <a:lnSpc>
                        <a:spcPct val="95000"/>
                      </a:lnSpc>
                      <a:spcAft>
                        <a:spcPts val="800"/>
                      </a:spcAft>
                      <a:buClr>
                        <a:srgbClr val="808080"/>
                      </a:buClr>
                      <a:defRPr/>
                    </a:pPr>
                    <a:r>
                      <a:rPr lang="en-GB" sz="1500" b="1" noProof="1" smtClean="0">
                        <a:solidFill>
                          <a:srgbClr val="FFFFFF"/>
                        </a:solidFill>
                        <a:latin typeface="+mj-lt"/>
                      </a:rPr>
                      <a:t>Support</a:t>
                    </a:r>
                    <a:endParaRPr lang="en-GB" sz="1500" b="1" noProof="1" smtClean="0">
                      <a:solidFill>
                        <a:srgbClr val="FFFFFF"/>
                      </a:solidFill>
                      <a:latin typeface="+mj-lt"/>
                      <a:cs typeface="Arial" charset="0"/>
                    </a:endParaRPr>
                  </a:p>
                </p:txBody>
              </p:sp>
              <p:sp>
                <p:nvSpPr>
                  <p:cNvPr id="16" name="Rechteck 32"/>
                  <p:cNvSpPr/>
                  <p:nvPr/>
                </p:nvSpPr>
                <p:spPr bwMode="gray">
                  <a:xfrm>
                    <a:off x="769846" y="5430259"/>
                    <a:ext cx="1473041" cy="369226"/>
                  </a:xfrm>
                  <a:prstGeom prst="rect">
                    <a:avLst/>
                  </a:prstGeom>
                  <a:gradFill flip="none" rotWithShape="1">
                    <a:gsLst>
                      <a:gs pos="0">
                        <a:srgbClr val="DDDDDD"/>
                      </a:gs>
                      <a:gs pos="100000">
                        <a:srgbClr val="FFFFFF"/>
                      </a:gs>
                    </a:gsLst>
                    <a:lin ang="16200000" scaled="1"/>
                    <a:tileRect/>
                  </a:gra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lIns="72000" tIns="0" rIns="0" bIns="0" anchor="ctr" anchorCtr="0"/>
                  <a:lstStyle/>
                  <a:p>
                    <a:pPr indent="-190500">
                      <a:spcAft>
                        <a:spcPts val="0"/>
                      </a:spcAft>
                      <a:buClr>
                        <a:srgbClr val="808080"/>
                      </a:buClr>
                      <a:defRPr/>
                    </a:pPr>
                    <a:r>
                      <a:rPr lang="en-GB" sz="1300" b="1" noProof="1" smtClean="0">
                        <a:solidFill>
                          <a:srgbClr val="17375E"/>
                        </a:solidFill>
                        <a:latin typeface="+mj-lt"/>
                      </a:rPr>
                      <a:t>Polling</a:t>
                    </a:r>
                    <a:endParaRPr lang="en-GB" sz="1300" b="1" noProof="1" smtClean="0">
                      <a:solidFill>
                        <a:srgbClr val="17375E"/>
                      </a:solidFill>
                      <a:latin typeface="+mj-lt"/>
                      <a:cs typeface="Arial" charset="0"/>
                    </a:endParaRPr>
                  </a:p>
                </p:txBody>
              </p:sp>
              <p:sp>
                <p:nvSpPr>
                  <p:cNvPr id="17" name="Rechteck 42"/>
                  <p:cNvSpPr/>
                  <p:nvPr/>
                </p:nvSpPr>
                <p:spPr bwMode="gray">
                  <a:xfrm>
                    <a:off x="6825744" y="4598117"/>
                    <a:ext cx="2015902" cy="307688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  <a:headEnd/>
                    <a:tailEnd/>
                  </a:ln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vert="horz" lIns="0" tIns="0" rIns="0" bIns="0" anchor="ctr" anchorCtr="0"/>
                  <a:lstStyle/>
                  <a:p>
                    <a:pPr algn="ctr">
                      <a:lnSpc>
                        <a:spcPct val="95000"/>
                      </a:lnSpc>
                      <a:spcAft>
                        <a:spcPts val="800"/>
                      </a:spcAft>
                      <a:buClr>
                        <a:srgbClr val="808080"/>
                      </a:buClr>
                      <a:defRPr/>
                    </a:pPr>
                    <a:r>
                      <a:rPr lang="en-GB" sz="1600" b="1" noProof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rPr>
                      <a:t>&gt;</a:t>
                    </a:r>
                    <a:r>
                      <a:rPr lang="en-GB" sz="1600" b="1" noProof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rPr>
                      <a:t>10,000 physicians</a:t>
                    </a:r>
                    <a:endParaRPr lang="en-GB" sz="1600" b="1" noProof="1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j-lt"/>
                      <a:cs typeface="Arial" charset="0"/>
                    </a:endParaRPr>
                  </a:p>
                </p:txBody>
              </p:sp>
              <p:sp>
                <p:nvSpPr>
                  <p:cNvPr id="18" name="Rechteck 43"/>
                  <p:cNvSpPr/>
                  <p:nvPr/>
                </p:nvSpPr>
                <p:spPr bwMode="gray">
                  <a:xfrm>
                    <a:off x="3143180" y="5041087"/>
                    <a:ext cx="5698788" cy="307688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  <a:headEnd/>
                    <a:tailEnd/>
                  </a:ln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vert="horz" lIns="0" tIns="0" rIns="0" bIns="0" anchor="ctr" anchorCtr="0"/>
                  <a:lstStyle/>
                  <a:p>
                    <a:pPr algn="ctr">
                      <a:lnSpc>
                        <a:spcPct val="95000"/>
                      </a:lnSpc>
                      <a:spcAft>
                        <a:spcPts val="800"/>
                      </a:spcAft>
                      <a:buClr>
                        <a:srgbClr val="808080"/>
                      </a:buClr>
                      <a:defRPr/>
                    </a:pPr>
                    <a:r>
                      <a:rPr lang="en-GB" sz="1600" b="1" noProof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rPr>
                      <a:t>Disease category or health technology / drug</a:t>
                    </a:r>
                    <a:endParaRPr lang="en-GB" sz="1600" b="1" noProof="1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j-lt"/>
                      <a:cs typeface="Arial" charset="0"/>
                    </a:endParaRPr>
                  </a:p>
                </p:txBody>
              </p:sp>
              <p:sp>
                <p:nvSpPr>
                  <p:cNvPr id="19" name="Rechteck 30"/>
                  <p:cNvSpPr/>
                  <p:nvPr/>
                </p:nvSpPr>
                <p:spPr bwMode="gray">
                  <a:xfrm>
                    <a:off x="778373" y="4574241"/>
                    <a:ext cx="1473041" cy="369226"/>
                  </a:xfrm>
                  <a:prstGeom prst="rect">
                    <a:avLst/>
                  </a:prstGeom>
                  <a:gradFill flip="none" rotWithShape="1">
                    <a:gsLst>
                      <a:gs pos="0">
                        <a:srgbClr val="DDDDDD"/>
                      </a:gs>
                      <a:gs pos="100000">
                        <a:srgbClr val="FFFFFF"/>
                      </a:gs>
                    </a:gsLst>
                    <a:lin ang="16200000" scaled="1"/>
                    <a:tileRect/>
                  </a:gra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lIns="72000" tIns="0" rIns="0" bIns="0" anchor="ctr" anchorCtr="0"/>
                  <a:lstStyle/>
                  <a:p>
                    <a:pPr indent="-190500">
                      <a:spcAft>
                        <a:spcPts val="0"/>
                      </a:spcAft>
                      <a:buClr>
                        <a:srgbClr val="808080"/>
                      </a:buClr>
                      <a:defRPr/>
                    </a:pPr>
                    <a:r>
                      <a:rPr lang="en-GB" sz="1300" b="1" noProof="1" smtClean="0">
                        <a:solidFill>
                          <a:srgbClr val="17375E"/>
                        </a:solidFill>
                        <a:latin typeface="+mj-lt"/>
                      </a:rPr>
                      <a:t>Documenting credit hours</a:t>
                    </a:r>
                    <a:endParaRPr lang="en-GB" sz="1300" b="1" noProof="1" smtClean="0">
                      <a:solidFill>
                        <a:srgbClr val="17375E"/>
                      </a:solidFill>
                      <a:latin typeface="+mj-lt"/>
                      <a:cs typeface="Arial" charset="0"/>
                    </a:endParaRPr>
                  </a:p>
                </p:txBody>
              </p:sp>
              <p:sp>
                <p:nvSpPr>
                  <p:cNvPr id="20" name="Rechteck 31"/>
                  <p:cNvSpPr/>
                  <p:nvPr/>
                </p:nvSpPr>
                <p:spPr bwMode="gray">
                  <a:xfrm>
                    <a:off x="778373" y="5002250"/>
                    <a:ext cx="1473041" cy="369226"/>
                  </a:xfrm>
                  <a:prstGeom prst="rect">
                    <a:avLst/>
                  </a:prstGeom>
                  <a:gradFill flip="none" rotWithShape="1">
                    <a:gsLst>
                      <a:gs pos="0">
                        <a:srgbClr val="DDDDDD"/>
                      </a:gs>
                      <a:gs pos="100000">
                        <a:srgbClr val="FFFFFF"/>
                      </a:gs>
                    </a:gsLst>
                    <a:lin ang="16200000" scaled="1"/>
                    <a:tileRect/>
                  </a:gradFill>
                  <a:ln w="12700">
                    <a:solidFill>
                      <a:srgbClr val="C0C0C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lIns="72000" tIns="0" rIns="0" bIns="0" anchor="ctr" anchorCtr="0"/>
                  <a:lstStyle/>
                  <a:p>
                    <a:pPr indent="-190500">
                      <a:spcAft>
                        <a:spcPts val="0"/>
                      </a:spcAft>
                      <a:buClr>
                        <a:srgbClr val="808080"/>
                      </a:buClr>
                      <a:defRPr/>
                    </a:pPr>
                    <a:r>
                      <a:rPr lang="en-GB" sz="1300" b="1" noProof="1" smtClean="0">
                        <a:solidFill>
                          <a:srgbClr val="17375E"/>
                        </a:solidFill>
                        <a:latin typeface="+mj-lt"/>
                      </a:rPr>
                      <a:t>Joining  clinical patient registries</a:t>
                    </a:r>
                    <a:endParaRPr lang="en-GB" sz="1300" b="1" noProof="1" smtClean="0">
                      <a:solidFill>
                        <a:srgbClr val="17375E"/>
                      </a:solidFill>
                      <a:latin typeface="+mj-lt"/>
                      <a:cs typeface="Arial" charset="0"/>
                    </a:endParaRPr>
                  </a:p>
                </p:txBody>
              </p:sp>
            </p:grpSp>
            <p:sp>
              <p:nvSpPr>
                <p:cNvPr id="13" name="Richtungspfeil 62"/>
                <p:cNvSpPr/>
                <p:nvPr/>
              </p:nvSpPr>
              <p:spPr bwMode="gray">
                <a:xfrm>
                  <a:off x="2283070" y="1555749"/>
                  <a:ext cx="576064" cy="360363"/>
                </a:xfrm>
                <a:prstGeom prst="homePlate">
                  <a:avLst/>
                </a:prstGeom>
                <a:solidFill>
                  <a:schemeClr val="accent1"/>
                </a:solidFill>
                <a:ln>
                  <a:noFill/>
                  <a:headEnd/>
                  <a:tailEnd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/>
                <a:p>
                  <a:pPr indent="-190500" algn="ctr" defTabSz="801688" eaLnBrk="0" hangingPunct="0">
                    <a:lnSpc>
                      <a:spcPct val="95000"/>
                    </a:lnSpc>
                    <a:spcAft>
                      <a:spcPts val="400"/>
                    </a:spcAft>
                    <a:buClr>
                      <a:srgbClr val="808080"/>
                    </a:buClr>
                    <a:defRPr/>
                  </a:pPr>
                  <a:r>
                    <a:rPr lang="en-GB" sz="1500" b="1" noProof="1" smtClean="0">
                      <a:solidFill>
                        <a:srgbClr val="FFFFFF"/>
                      </a:solidFill>
                      <a:latin typeface="+mj-lt"/>
                    </a:rPr>
                    <a:t>Jan</a:t>
                  </a:r>
                  <a:endParaRPr lang="en-GB" sz="1500" b="1" noProof="1" smtClean="0">
                    <a:solidFill>
                      <a:srgbClr val="FFFFFF"/>
                    </a:solidFill>
                    <a:latin typeface="+mj-lt"/>
                    <a:cs typeface="Arial" charset="0"/>
                  </a:endParaRPr>
                </a:p>
              </p:txBody>
            </p:sp>
          </p:grpSp>
          <p:sp>
            <p:nvSpPr>
              <p:cNvPr id="34" name="Rechteck 45"/>
              <p:cNvSpPr/>
              <p:nvPr/>
            </p:nvSpPr>
            <p:spPr bwMode="gray">
              <a:xfrm>
                <a:off x="2434350" y="4365144"/>
                <a:ext cx="6624736" cy="3600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  <a:headEnd/>
                <a:tailE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lIns="0" tIns="0" rIns="0" bIns="0" anchor="ctr" anchorCtr="0"/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r>
                  <a:rPr lang="en-GB" sz="1400" b="1" noProof="1" smtClean="0">
                    <a:solidFill>
                      <a:srgbClr val="FFFFFF"/>
                    </a:solidFill>
                    <a:latin typeface="+mj-lt"/>
                  </a:rPr>
                  <a:t>Development of audio / video educational content</a:t>
                </a:r>
                <a:endParaRPr lang="en-GB" sz="1400" b="1" noProof="1">
                  <a:solidFill>
                    <a:srgbClr val="FFFFFF"/>
                  </a:solidFill>
                  <a:latin typeface="+mj-lt"/>
                  <a:cs typeface="Arial" charset="0"/>
                </a:endParaRPr>
              </a:p>
            </p:txBody>
          </p:sp>
          <p:sp>
            <p:nvSpPr>
              <p:cNvPr id="35" name="Richtungspfeil 62"/>
              <p:cNvSpPr/>
              <p:nvPr/>
            </p:nvSpPr>
            <p:spPr bwMode="gray">
              <a:xfrm>
                <a:off x="2771800" y="1340768"/>
                <a:ext cx="576064" cy="403049"/>
              </a:xfrm>
              <a:prstGeom prst="homePlate">
                <a:avLst/>
              </a:prstGeom>
              <a:solidFill>
                <a:schemeClr val="accent1"/>
              </a:solidFill>
              <a:ln>
                <a:noFill/>
                <a:headEnd/>
                <a:tailEnd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indent="-190500" algn="ctr" defTabSz="801688" eaLnBrk="0" hangingPunct="0">
                  <a:lnSpc>
                    <a:spcPct val="95000"/>
                  </a:lnSpc>
                  <a:spcAft>
                    <a:spcPts val="400"/>
                  </a:spcAft>
                  <a:buClr>
                    <a:srgbClr val="808080"/>
                  </a:buClr>
                  <a:defRPr/>
                </a:pPr>
                <a:r>
                  <a:rPr lang="en-GB" sz="1500" b="1" noProof="1" smtClean="0">
                    <a:solidFill>
                      <a:srgbClr val="FFFFFF"/>
                    </a:solidFill>
                    <a:latin typeface="+mj-lt"/>
                  </a:rPr>
                  <a:t>Feb</a:t>
                </a:r>
                <a:endParaRPr lang="en-GB" sz="1500" b="1" noProof="1" smtClean="0">
                  <a:solidFill>
                    <a:srgbClr val="FFFFFF"/>
                  </a:solidFill>
                  <a:latin typeface="+mj-lt"/>
                  <a:cs typeface="Arial" charset="0"/>
                </a:endParaRPr>
              </a:p>
            </p:txBody>
          </p:sp>
          <p:sp>
            <p:nvSpPr>
              <p:cNvPr id="36" name="Richtungspfeil 62"/>
              <p:cNvSpPr/>
              <p:nvPr/>
            </p:nvSpPr>
            <p:spPr bwMode="gray">
              <a:xfrm>
                <a:off x="3347864" y="1340768"/>
                <a:ext cx="576064" cy="403049"/>
              </a:xfrm>
              <a:prstGeom prst="homePlate">
                <a:avLst/>
              </a:prstGeom>
              <a:solidFill>
                <a:schemeClr val="accent1"/>
              </a:solidFill>
              <a:ln>
                <a:noFill/>
                <a:headEnd/>
                <a:tailEnd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indent="-190500" algn="ctr" defTabSz="801688" eaLnBrk="0" hangingPunct="0">
                  <a:lnSpc>
                    <a:spcPct val="95000"/>
                  </a:lnSpc>
                  <a:spcAft>
                    <a:spcPts val="400"/>
                  </a:spcAft>
                  <a:buClr>
                    <a:srgbClr val="808080"/>
                  </a:buClr>
                  <a:defRPr/>
                </a:pPr>
                <a:r>
                  <a:rPr lang="en-GB" sz="1500" b="1" noProof="1" smtClean="0">
                    <a:solidFill>
                      <a:srgbClr val="FFFFFF"/>
                    </a:solidFill>
                    <a:latin typeface="+mj-lt"/>
                  </a:rPr>
                  <a:t>Mar</a:t>
                </a:r>
                <a:endParaRPr lang="en-GB" sz="1500" b="1" noProof="1" smtClean="0">
                  <a:solidFill>
                    <a:srgbClr val="FFFFFF"/>
                  </a:solidFill>
                  <a:latin typeface="+mj-lt"/>
                  <a:cs typeface="Arial" charset="0"/>
                </a:endParaRPr>
              </a:p>
            </p:txBody>
          </p:sp>
          <p:sp>
            <p:nvSpPr>
              <p:cNvPr id="37" name="Richtungspfeil 62"/>
              <p:cNvSpPr/>
              <p:nvPr/>
            </p:nvSpPr>
            <p:spPr bwMode="gray">
              <a:xfrm>
                <a:off x="3923928" y="1340768"/>
                <a:ext cx="576064" cy="403049"/>
              </a:xfrm>
              <a:prstGeom prst="homePlate">
                <a:avLst/>
              </a:prstGeom>
              <a:solidFill>
                <a:schemeClr val="accent1"/>
              </a:solidFill>
              <a:ln>
                <a:noFill/>
                <a:headEnd/>
                <a:tailEnd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indent="-190500" algn="ctr" defTabSz="801688" eaLnBrk="0" hangingPunct="0">
                  <a:lnSpc>
                    <a:spcPct val="95000"/>
                  </a:lnSpc>
                  <a:spcAft>
                    <a:spcPts val="400"/>
                  </a:spcAft>
                  <a:buClr>
                    <a:srgbClr val="808080"/>
                  </a:buClr>
                  <a:defRPr/>
                </a:pPr>
                <a:r>
                  <a:rPr lang="en-GB" sz="1500" b="1" noProof="1" smtClean="0">
                    <a:solidFill>
                      <a:srgbClr val="FFFFFF"/>
                    </a:solidFill>
                    <a:latin typeface="+mj-lt"/>
                  </a:rPr>
                  <a:t>Apr</a:t>
                </a:r>
                <a:endParaRPr lang="en-GB" sz="1500" b="1" noProof="1" smtClean="0">
                  <a:solidFill>
                    <a:srgbClr val="FFFFFF"/>
                  </a:solidFill>
                  <a:latin typeface="+mj-lt"/>
                  <a:cs typeface="Arial" charset="0"/>
                </a:endParaRPr>
              </a:p>
            </p:txBody>
          </p:sp>
          <p:sp>
            <p:nvSpPr>
              <p:cNvPr id="38" name="Richtungspfeil 62"/>
              <p:cNvSpPr/>
              <p:nvPr/>
            </p:nvSpPr>
            <p:spPr bwMode="gray">
              <a:xfrm>
                <a:off x="4499992" y="1340768"/>
                <a:ext cx="576064" cy="403049"/>
              </a:xfrm>
              <a:prstGeom prst="homePlate">
                <a:avLst/>
              </a:prstGeom>
              <a:solidFill>
                <a:schemeClr val="accent1"/>
              </a:solidFill>
              <a:ln>
                <a:noFill/>
                <a:headEnd/>
                <a:tailEnd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indent="-190500" algn="ctr" defTabSz="801688" eaLnBrk="0" hangingPunct="0">
                  <a:lnSpc>
                    <a:spcPct val="95000"/>
                  </a:lnSpc>
                  <a:spcAft>
                    <a:spcPts val="400"/>
                  </a:spcAft>
                  <a:buClr>
                    <a:srgbClr val="808080"/>
                  </a:buClr>
                  <a:defRPr/>
                </a:pPr>
                <a:r>
                  <a:rPr lang="en-GB" sz="1500" b="1" noProof="1" smtClean="0">
                    <a:solidFill>
                      <a:srgbClr val="FFFFFF"/>
                    </a:solidFill>
                    <a:latin typeface="+mj-lt"/>
                  </a:rPr>
                  <a:t>May</a:t>
                </a:r>
                <a:endParaRPr lang="en-GB" sz="1500" b="1" noProof="1" smtClean="0">
                  <a:solidFill>
                    <a:srgbClr val="FFFFFF"/>
                  </a:solidFill>
                  <a:latin typeface="+mj-lt"/>
                  <a:cs typeface="Arial" charset="0"/>
                </a:endParaRPr>
              </a:p>
            </p:txBody>
          </p:sp>
          <p:sp>
            <p:nvSpPr>
              <p:cNvPr id="39" name="Richtungspfeil 62"/>
              <p:cNvSpPr/>
              <p:nvPr/>
            </p:nvSpPr>
            <p:spPr bwMode="gray">
              <a:xfrm>
                <a:off x="5076056" y="1340768"/>
                <a:ext cx="576064" cy="403049"/>
              </a:xfrm>
              <a:prstGeom prst="homePlate">
                <a:avLst/>
              </a:prstGeom>
              <a:solidFill>
                <a:schemeClr val="accent1"/>
              </a:solidFill>
              <a:ln>
                <a:noFill/>
                <a:headEnd/>
                <a:tailEnd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indent="-190500" algn="ctr" defTabSz="801688" eaLnBrk="0" hangingPunct="0">
                  <a:lnSpc>
                    <a:spcPct val="95000"/>
                  </a:lnSpc>
                  <a:spcAft>
                    <a:spcPts val="400"/>
                  </a:spcAft>
                  <a:buClr>
                    <a:srgbClr val="808080"/>
                  </a:buClr>
                  <a:defRPr/>
                </a:pPr>
                <a:r>
                  <a:rPr lang="en-GB" sz="1500" b="1" noProof="1" smtClean="0">
                    <a:solidFill>
                      <a:srgbClr val="FFFFFF"/>
                    </a:solidFill>
                    <a:latin typeface="+mj-lt"/>
                  </a:rPr>
                  <a:t>Jun</a:t>
                </a:r>
                <a:endParaRPr lang="en-GB" sz="1500" b="1" noProof="1" smtClean="0">
                  <a:solidFill>
                    <a:srgbClr val="FFFFFF"/>
                  </a:solidFill>
                  <a:latin typeface="+mj-lt"/>
                  <a:cs typeface="Arial" charset="0"/>
                </a:endParaRPr>
              </a:p>
            </p:txBody>
          </p:sp>
          <p:sp>
            <p:nvSpPr>
              <p:cNvPr id="40" name="Richtungspfeil 62"/>
              <p:cNvSpPr/>
              <p:nvPr/>
            </p:nvSpPr>
            <p:spPr bwMode="gray">
              <a:xfrm>
                <a:off x="5652120" y="1340768"/>
                <a:ext cx="576064" cy="403049"/>
              </a:xfrm>
              <a:prstGeom prst="homePlate">
                <a:avLst/>
              </a:prstGeom>
              <a:solidFill>
                <a:schemeClr val="accent1"/>
              </a:solidFill>
              <a:ln>
                <a:noFill/>
                <a:headEnd/>
                <a:tailEnd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indent="-190500" algn="ctr" defTabSz="801688" eaLnBrk="0" hangingPunct="0">
                  <a:lnSpc>
                    <a:spcPct val="95000"/>
                  </a:lnSpc>
                  <a:spcAft>
                    <a:spcPts val="400"/>
                  </a:spcAft>
                  <a:buClr>
                    <a:srgbClr val="808080"/>
                  </a:buClr>
                  <a:defRPr/>
                </a:pPr>
                <a:r>
                  <a:rPr lang="en-GB" sz="1500" b="1" noProof="1" smtClean="0">
                    <a:solidFill>
                      <a:srgbClr val="FFFFFF"/>
                    </a:solidFill>
                    <a:latin typeface="+mj-lt"/>
                  </a:rPr>
                  <a:t>Jul</a:t>
                </a:r>
                <a:endParaRPr lang="en-GB" sz="1500" b="1" noProof="1" smtClean="0">
                  <a:solidFill>
                    <a:srgbClr val="FFFFFF"/>
                  </a:solidFill>
                  <a:latin typeface="+mj-lt"/>
                  <a:cs typeface="Arial" charset="0"/>
                </a:endParaRPr>
              </a:p>
            </p:txBody>
          </p:sp>
          <p:sp>
            <p:nvSpPr>
              <p:cNvPr id="41" name="Richtungspfeil 62"/>
              <p:cNvSpPr/>
              <p:nvPr/>
            </p:nvSpPr>
            <p:spPr bwMode="gray">
              <a:xfrm>
                <a:off x="6228184" y="1340768"/>
                <a:ext cx="576064" cy="403049"/>
              </a:xfrm>
              <a:prstGeom prst="homePlate">
                <a:avLst/>
              </a:prstGeom>
              <a:solidFill>
                <a:schemeClr val="accent1"/>
              </a:solidFill>
              <a:ln>
                <a:noFill/>
                <a:headEnd/>
                <a:tailEnd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indent="-190500" algn="ctr" defTabSz="801688" eaLnBrk="0" hangingPunct="0">
                  <a:lnSpc>
                    <a:spcPct val="95000"/>
                  </a:lnSpc>
                  <a:spcAft>
                    <a:spcPts val="400"/>
                  </a:spcAft>
                  <a:buClr>
                    <a:srgbClr val="808080"/>
                  </a:buClr>
                  <a:defRPr/>
                </a:pPr>
                <a:r>
                  <a:rPr lang="en-GB" sz="1500" b="1" noProof="1" smtClean="0">
                    <a:solidFill>
                      <a:srgbClr val="FFFFFF"/>
                    </a:solidFill>
                    <a:latin typeface="+mj-lt"/>
                  </a:rPr>
                  <a:t>Aug</a:t>
                </a:r>
                <a:endParaRPr lang="en-GB" sz="1500" b="1" noProof="1" smtClean="0">
                  <a:solidFill>
                    <a:srgbClr val="FFFFFF"/>
                  </a:solidFill>
                  <a:latin typeface="+mj-lt"/>
                  <a:cs typeface="Arial" charset="0"/>
                </a:endParaRPr>
              </a:p>
            </p:txBody>
          </p:sp>
          <p:sp>
            <p:nvSpPr>
              <p:cNvPr id="42" name="Richtungspfeil 62"/>
              <p:cNvSpPr/>
              <p:nvPr/>
            </p:nvSpPr>
            <p:spPr bwMode="gray">
              <a:xfrm>
                <a:off x="6804248" y="1340768"/>
                <a:ext cx="576064" cy="403049"/>
              </a:xfrm>
              <a:prstGeom prst="homePlate">
                <a:avLst/>
              </a:prstGeom>
              <a:solidFill>
                <a:schemeClr val="accent1"/>
              </a:solidFill>
              <a:ln>
                <a:noFill/>
                <a:headEnd/>
                <a:tailEnd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indent="-190500" algn="ctr" defTabSz="801688" eaLnBrk="0" hangingPunct="0">
                  <a:lnSpc>
                    <a:spcPct val="95000"/>
                  </a:lnSpc>
                  <a:spcAft>
                    <a:spcPts val="400"/>
                  </a:spcAft>
                  <a:buClr>
                    <a:srgbClr val="808080"/>
                  </a:buClr>
                  <a:defRPr/>
                </a:pPr>
                <a:r>
                  <a:rPr lang="en-GB" sz="1500" b="1" noProof="1" smtClean="0">
                    <a:solidFill>
                      <a:srgbClr val="FFFFFF"/>
                    </a:solidFill>
                    <a:latin typeface="+mj-lt"/>
                  </a:rPr>
                  <a:t>Sep</a:t>
                </a:r>
                <a:endParaRPr lang="en-GB" sz="1500" b="1" noProof="1" smtClean="0">
                  <a:solidFill>
                    <a:srgbClr val="FFFFFF"/>
                  </a:solidFill>
                  <a:latin typeface="+mj-lt"/>
                  <a:cs typeface="Arial" charset="0"/>
                </a:endParaRPr>
              </a:p>
            </p:txBody>
          </p:sp>
          <p:sp>
            <p:nvSpPr>
              <p:cNvPr id="43" name="Richtungspfeil 62"/>
              <p:cNvSpPr/>
              <p:nvPr/>
            </p:nvSpPr>
            <p:spPr bwMode="gray">
              <a:xfrm>
                <a:off x="7380312" y="1340768"/>
                <a:ext cx="576064" cy="403049"/>
              </a:xfrm>
              <a:prstGeom prst="homePlate">
                <a:avLst/>
              </a:prstGeom>
              <a:solidFill>
                <a:schemeClr val="accent1"/>
              </a:solidFill>
              <a:ln>
                <a:noFill/>
                <a:headEnd/>
                <a:tailEnd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indent="-190500" algn="ctr" defTabSz="801688" eaLnBrk="0" hangingPunct="0">
                  <a:lnSpc>
                    <a:spcPct val="95000"/>
                  </a:lnSpc>
                  <a:spcAft>
                    <a:spcPts val="400"/>
                  </a:spcAft>
                  <a:buClr>
                    <a:srgbClr val="808080"/>
                  </a:buClr>
                  <a:defRPr/>
                </a:pPr>
                <a:r>
                  <a:rPr lang="en-GB" sz="1500" b="1" noProof="1" smtClean="0">
                    <a:solidFill>
                      <a:srgbClr val="FFFFFF"/>
                    </a:solidFill>
                    <a:latin typeface="+mj-lt"/>
                  </a:rPr>
                  <a:t>Okt</a:t>
                </a:r>
                <a:endParaRPr lang="en-GB" sz="1500" b="1" noProof="1" smtClean="0">
                  <a:solidFill>
                    <a:srgbClr val="FFFFFF"/>
                  </a:solidFill>
                  <a:latin typeface="+mj-lt"/>
                  <a:cs typeface="Arial" charset="0"/>
                </a:endParaRPr>
              </a:p>
            </p:txBody>
          </p:sp>
          <p:sp>
            <p:nvSpPr>
              <p:cNvPr id="44" name="Richtungspfeil 62"/>
              <p:cNvSpPr/>
              <p:nvPr/>
            </p:nvSpPr>
            <p:spPr bwMode="gray">
              <a:xfrm>
                <a:off x="7956376" y="1340768"/>
                <a:ext cx="576064" cy="403049"/>
              </a:xfrm>
              <a:prstGeom prst="homePlate">
                <a:avLst/>
              </a:prstGeom>
              <a:solidFill>
                <a:schemeClr val="accent1"/>
              </a:solidFill>
              <a:ln>
                <a:noFill/>
                <a:headEnd/>
                <a:tailEnd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indent="-190500" algn="ctr" defTabSz="801688" eaLnBrk="0" hangingPunct="0">
                  <a:lnSpc>
                    <a:spcPct val="95000"/>
                  </a:lnSpc>
                  <a:spcAft>
                    <a:spcPts val="400"/>
                  </a:spcAft>
                  <a:buClr>
                    <a:srgbClr val="808080"/>
                  </a:buClr>
                  <a:defRPr/>
                </a:pPr>
                <a:r>
                  <a:rPr lang="en-GB" sz="1500" b="1" noProof="1" smtClean="0">
                    <a:solidFill>
                      <a:srgbClr val="FFFFFF"/>
                    </a:solidFill>
                    <a:latin typeface="+mj-lt"/>
                  </a:rPr>
                  <a:t>Nov</a:t>
                </a:r>
                <a:endParaRPr lang="en-GB" sz="1500" b="1" noProof="1" smtClean="0">
                  <a:solidFill>
                    <a:srgbClr val="FFFFFF"/>
                  </a:solidFill>
                  <a:latin typeface="+mj-lt"/>
                  <a:cs typeface="Arial" charset="0"/>
                </a:endParaRPr>
              </a:p>
            </p:txBody>
          </p:sp>
          <p:sp>
            <p:nvSpPr>
              <p:cNvPr id="45" name="Richtungspfeil 62"/>
              <p:cNvSpPr/>
              <p:nvPr/>
            </p:nvSpPr>
            <p:spPr bwMode="gray">
              <a:xfrm>
                <a:off x="8532440" y="1340768"/>
                <a:ext cx="576064" cy="403049"/>
              </a:xfrm>
              <a:prstGeom prst="homePlate">
                <a:avLst/>
              </a:prstGeom>
              <a:solidFill>
                <a:schemeClr val="accent1"/>
              </a:solidFill>
              <a:ln>
                <a:noFill/>
                <a:headEnd/>
                <a:tailEnd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indent="-190500" algn="ctr" defTabSz="801688" eaLnBrk="0" hangingPunct="0">
                  <a:lnSpc>
                    <a:spcPct val="95000"/>
                  </a:lnSpc>
                  <a:spcAft>
                    <a:spcPts val="400"/>
                  </a:spcAft>
                  <a:buClr>
                    <a:srgbClr val="808080"/>
                  </a:buClr>
                  <a:defRPr/>
                </a:pPr>
                <a:r>
                  <a:rPr lang="en-GB" sz="1500" b="1" noProof="1" smtClean="0">
                    <a:solidFill>
                      <a:srgbClr val="FFFFFF"/>
                    </a:solidFill>
                    <a:latin typeface="+mj-lt"/>
                  </a:rPr>
                  <a:t>Dec</a:t>
                </a:r>
                <a:endParaRPr lang="en-GB" sz="1500" b="1" noProof="1" smtClean="0">
                  <a:solidFill>
                    <a:srgbClr val="FFFFFF"/>
                  </a:solidFill>
                  <a:latin typeface="+mj-lt"/>
                  <a:cs typeface="Arial" charset="0"/>
                </a:endParaRPr>
              </a:p>
            </p:txBody>
          </p:sp>
          <p:sp>
            <p:nvSpPr>
              <p:cNvPr id="46" name="Rechteck 45"/>
              <p:cNvSpPr/>
              <p:nvPr/>
            </p:nvSpPr>
            <p:spPr bwMode="gray">
              <a:xfrm>
                <a:off x="6826838" y="3373530"/>
                <a:ext cx="2244369" cy="3600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  <a:headEnd/>
                <a:tailE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lIns="0" tIns="0" rIns="0" bIns="0" anchor="ctr" anchorCtr="0"/>
              <a:lstStyle/>
              <a:p>
                <a:pPr algn="ctr"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r>
                  <a:rPr lang="en-GB" sz="1300" b="1" noProof="1" smtClean="0">
                    <a:solidFill>
                      <a:srgbClr val="FFFFFF"/>
                    </a:solidFill>
                    <a:latin typeface="+mj-lt"/>
                  </a:rPr>
                  <a:t>2 events in each city</a:t>
                </a:r>
                <a:endParaRPr lang="en-GB" sz="1300" b="1" noProof="1">
                  <a:solidFill>
                    <a:srgbClr val="FFFFFF"/>
                  </a:solidFill>
                  <a:latin typeface="+mj-lt"/>
                  <a:cs typeface="Arial" charset="0"/>
                </a:endParaRPr>
              </a:p>
            </p:txBody>
          </p:sp>
          <p:sp>
            <p:nvSpPr>
              <p:cNvPr id="47" name="Rechteck 45"/>
              <p:cNvSpPr/>
              <p:nvPr/>
            </p:nvSpPr>
            <p:spPr bwMode="gray">
              <a:xfrm>
                <a:off x="6826838" y="3861048"/>
                <a:ext cx="2230890" cy="3600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  <a:headEnd/>
                <a:tailE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lIns="0" tIns="0" rIns="0" bIns="0" anchor="ctr" anchorCtr="0"/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r>
                  <a:rPr lang="en-GB" sz="1600" b="1" noProof="1" smtClean="0">
                    <a:solidFill>
                      <a:srgbClr val="FFFFFF"/>
                    </a:solidFill>
                    <a:latin typeface="+mj-lt"/>
                  </a:rPr>
                  <a:t>10-20 lectures</a:t>
                </a:r>
                <a:endParaRPr lang="en-GB" sz="1600" b="1" noProof="1">
                  <a:solidFill>
                    <a:srgbClr val="FFFFFF"/>
                  </a:solidFill>
                  <a:latin typeface="+mj-lt"/>
                  <a:cs typeface="Arial" charset="0"/>
                </a:endParaRPr>
              </a:p>
            </p:txBody>
          </p:sp>
          <p:sp>
            <p:nvSpPr>
              <p:cNvPr id="48" name="Rechteck 39"/>
              <p:cNvSpPr/>
              <p:nvPr/>
            </p:nvSpPr>
            <p:spPr bwMode="gray">
              <a:xfrm>
                <a:off x="5098646" y="1817319"/>
                <a:ext cx="648072" cy="360000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  <a:headEnd/>
                <a:tailEnd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vert="vert270" lIns="0" tIns="0" rIns="0" bIns="0" anchor="ctr" anchorCtr="0"/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100" b="1" noProof="1">
                  <a:solidFill>
                    <a:srgbClr val="FFFFFF"/>
                  </a:solidFill>
                  <a:latin typeface="+mj-lt"/>
                  <a:cs typeface="Arial" charset="0"/>
                </a:endParaRPr>
              </a:p>
            </p:txBody>
          </p:sp>
          <p:sp>
            <p:nvSpPr>
              <p:cNvPr id="49" name="Rechteck 40"/>
              <p:cNvSpPr/>
              <p:nvPr/>
            </p:nvSpPr>
            <p:spPr bwMode="gray">
              <a:xfrm>
                <a:off x="5109009" y="2321376"/>
                <a:ext cx="925741" cy="36000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vert="vert270" lIns="0" tIns="0" rIns="0" bIns="0" anchor="ctr" anchorCtr="0"/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100" b="1" noProof="1">
                  <a:solidFill>
                    <a:srgbClr val="FFFFFF"/>
                  </a:solidFill>
                  <a:latin typeface="+mj-lt"/>
                  <a:cs typeface="Arial" charset="0"/>
                </a:endParaRPr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134058"/>
            <a:ext cx="8301856" cy="1143000"/>
          </a:xfrm>
        </p:spPr>
        <p:txBody>
          <a:bodyPr/>
          <a:lstStyle/>
          <a:p>
            <a:r>
              <a:rPr lang="en-GB" b="1" dirty="0" smtClean="0">
                <a:latin typeface="Calibri Light" panose="020F0302020204030204" pitchFamily="34" charset="0"/>
              </a:rPr>
              <a:t>Non-governmental system of </a:t>
            </a:r>
            <a:r>
              <a:rPr lang="en-US" b="1" dirty="0" smtClean="0">
                <a:latin typeface="Calibri Light" panose="020F0302020204030204" pitchFamily="34" charset="0"/>
              </a:rPr>
              <a:t>professional </a:t>
            </a:r>
            <a:r>
              <a:rPr lang="en-GB" b="1" dirty="0" smtClean="0">
                <a:latin typeface="Calibri Light" panose="020F0302020204030204" pitchFamily="34" charset="0"/>
              </a:rPr>
              <a:t>training</a:t>
            </a:r>
            <a:r>
              <a:rPr lang="ru-RU" b="1" dirty="0" smtClean="0">
                <a:latin typeface="Calibri Light" panose="020F0302020204030204" pitchFamily="34" charset="0"/>
              </a:rPr>
              <a:t> </a:t>
            </a:r>
            <a:r>
              <a:rPr lang="en-US" b="1" dirty="0" smtClean="0">
                <a:latin typeface="Calibri Light" panose="020F0302020204030204" pitchFamily="34" charset="0"/>
              </a:rPr>
              <a:t>for physicians</a:t>
            </a:r>
            <a:r>
              <a:rPr lang="en-GB" b="1" dirty="0" smtClean="0">
                <a:latin typeface="Calibri Light" panose="020F0302020204030204" pitchFamily="34" charset="0"/>
              </a:rPr>
              <a:t>: structure</a:t>
            </a:r>
            <a:endParaRPr lang="en-GB" b="1" dirty="0">
              <a:latin typeface="Calibri Light" panose="020F0302020204030204" pitchFamily="34" charset="0"/>
            </a:endParaRPr>
          </a:p>
        </p:txBody>
      </p:sp>
      <p:sp>
        <p:nvSpPr>
          <p:cNvPr id="52" name="Номер слайда 5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AFF706A-AA0D-4BC0-B82F-2867DF007175}" type="slidenum">
              <a:rPr lang="ru-RU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819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134058"/>
            <a:ext cx="8301856" cy="1143000"/>
          </a:xfrm>
        </p:spPr>
        <p:txBody>
          <a:bodyPr/>
          <a:lstStyle/>
          <a:p>
            <a:r>
              <a:rPr lang="en-US" b="1" dirty="0">
                <a:latin typeface="Calibri Light" panose="020F0302020204030204" pitchFamily="34" charset="0"/>
              </a:rPr>
              <a:t>Non-governmental system of professional training for </a:t>
            </a:r>
            <a:r>
              <a:rPr lang="en-US" b="1" dirty="0" smtClean="0">
                <a:latin typeface="Calibri Light" panose="020F0302020204030204" pitchFamily="34" charset="0"/>
              </a:rPr>
              <a:t>physicians: options</a:t>
            </a:r>
            <a:endParaRPr lang="en-GB" b="1" dirty="0">
              <a:latin typeface="Calibri Light" panose="020F0302020204030204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AFF706A-AA0D-4BC0-B82F-2867DF007175}" type="slidenum">
              <a:rPr lang="ru-RU" smtClean="0"/>
              <a:pPr>
                <a:defRPr/>
              </a:pPr>
              <a:t>18</a:t>
            </a:fld>
            <a:endParaRPr lang="en-GB"/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25" t="57" r="58736" b="79235"/>
          <a:stretch/>
        </p:blipFill>
        <p:spPr bwMode="auto">
          <a:xfrm>
            <a:off x="366445" y="4221088"/>
            <a:ext cx="605155" cy="694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4" t="21485" r="41132" b="62272"/>
          <a:stretch/>
        </p:blipFill>
        <p:spPr bwMode="auto">
          <a:xfrm>
            <a:off x="395536" y="1556792"/>
            <a:ext cx="578415" cy="570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" name="Группа 14"/>
          <p:cNvGrpSpPr/>
          <p:nvPr/>
        </p:nvGrpSpPr>
        <p:grpSpPr>
          <a:xfrm>
            <a:off x="432394" y="4622931"/>
            <a:ext cx="7740006" cy="1785684"/>
            <a:chOff x="3285664" y="3831083"/>
            <a:chExt cx="2810336" cy="957292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3290356" y="4078889"/>
              <a:ext cx="2805644" cy="7094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88550" algn="r">
                <a:buClr>
                  <a:schemeClr val="tx2"/>
                </a:buClr>
                <a:buSzPct val="150000"/>
              </a:pPr>
              <a:r>
                <a:rPr lang="en-GB" sz="2000" b="1" dirty="0">
                  <a:solidFill>
                    <a:srgbClr val="BC0C71"/>
                  </a:solidFill>
                  <a:latin typeface="+mj-lt"/>
                </a:rPr>
                <a:t>PHYSICIANS WILL GET A CHANCE TO:</a:t>
              </a:r>
            </a:p>
            <a:p>
              <a:pPr marL="188550" algn="r">
                <a:buClr>
                  <a:schemeClr val="tx2"/>
                </a:buClr>
                <a:buSzPct val="150000"/>
              </a:pPr>
              <a:endParaRPr lang="en-GB" sz="2000" dirty="0">
                <a:latin typeface="+mj-lt"/>
                <a:cs typeface="Calibri" pitchFamily="34" charset="0"/>
              </a:endParaRPr>
            </a:p>
            <a:p>
              <a:pPr marL="473075" indent="-111125" algn="r">
                <a:buClr>
                  <a:schemeClr val="tx2"/>
                </a:buClr>
                <a:buSzPct val="150000"/>
                <a:buFont typeface="Arial" panose="020B0604020202020204" pitchFamily="34" charset="0"/>
                <a:buChar char="•"/>
              </a:pPr>
              <a:r>
                <a:rPr lang="en-US" sz="2000" dirty="0">
                  <a:latin typeface="+mj-lt"/>
                </a:rPr>
                <a:t>Obtain a Certificate of Advanced Training </a:t>
              </a:r>
            </a:p>
            <a:p>
              <a:pPr marL="473075" indent="-111125" algn="r">
                <a:buClr>
                  <a:schemeClr val="tx2"/>
                </a:buClr>
                <a:buSzPct val="150000"/>
                <a:buFont typeface="Arial" panose="020B0604020202020204" pitchFamily="34" charset="0"/>
                <a:buChar char="•"/>
              </a:pPr>
              <a:r>
                <a:rPr lang="en-US" sz="2000" dirty="0" smtClean="0">
                  <a:latin typeface="+mj-lt"/>
                </a:rPr>
                <a:t>Obtain </a:t>
              </a:r>
              <a:r>
                <a:rPr lang="en-US" sz="2000" dirty="0">
                  <a:latin typeface="+mj-lt"/>
                </a:rPr>
                <a:t>a Certificate confirming completion of credit hours</a:t>
              </a: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3289300" y="3831083"/>
              <a:ext cx="2806700" cy="131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>
                <a:lnSpc>
                  <a:spcPts val="1200"/>
                </a:lnSpc>
              </a:pPr>
              <a:r>
                <a:rPr lang="en-GB" sz="2800" b="1" dirty="0" smtClean="0">
                  <a:solidFill>
                    <a:schemeClr val="accent1"/>
                  </a:solidFill>
                  <a:latin typeface="+mj-lt"/>
                  <a:cs typeface="Calibri" pitchFamily="34" charset="0"/>
                </a:rPr>
                <a:t>INDIVIDUAL OPTION</a:t>
              </a:r>
            </a:p>
          </p:txBody>
        </p:sp>
        <p:cxnSp>
          <p:nvCxnSpPr>
            <p:cNvPr id="18" name="Прямая соединительная линия 17"/>
            <p:cNvCxnSpPr/>
            <p:nvPr/>
          </p:nvCxnSpPr>
          <p:spPr bwMode="auto">
            <a:xfrm flipV="1">
              <a:off x="3285664" y="4036902"/>
              <a:ext cx="2810334" cy="964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4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sp>
        <p:nvSpPr>
          <p:cNvPr id="19" name="Скругленный прямоугольник 4"/>
          <p:cNvSpPr/>
          <p:nvPr/>
        </p:nvSpPr>
        <p:spPr>
          <a:xfrm>
            <a:off x="4427621" y="4363832"/>
            <a:ext cx="3672771" cy="580589"/>
          </a:xfrm>
          <a:prstGeom prst="roundRect">
            <a:avLst/>
          </a:prstGeom>
          <a:ln w="3175">
            <a:solidFill>
              <a:srgbClr val="BC0C7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Aft>
                <a:spcPct val="35000"/>
              </a:spcAft>
            </a:pPr>
            <a:r>
              <a:rPr lang="en-GB" sz="1600" dirty="0" smtClean="0">
                <a:latin typeface="+mj-lt"/>
              </a:rPr>
              <a:t>TOPIC AREAS SELECTED BY THE CUSTOMER</a:t>
            </a:r>
            <a:endParaRPr lang="en-GB" sz="1600" dirty="0">
              <a:latin typeface="+mj-lt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395289" y="1844823"/>
            <a:ext cx="8070110" cy="2058327"/>
            <a:chOff x="3272816" y="3817169"/>
            <a:chExt cx="2823184" cy="1103454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3290356" y="4046140"/>
              <a:ext cx="2703144" cy="874483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188550" algn="r">
                <a:buClr>
                  <a:schemeClr val="tx2"/>
                </a:buClr>
                <a:buSzPct val="150000"/>
              </a:pPr>
              <a:r>
                <a:rPr lang="en-GB" sz="2000" b="1" dirty="0" smtClean="0">
                  <a:solidFill>
                    <a:srgbClr val="BC0C71"/>
                  </a:solidFill>
                  <a:latin typeface="+mj-lt"/>
                </a:rPr>
                <a:t>PHYSICIANS WILL GET A CHANCE TO:</a:t>
              </a:r>
            </a:p>
            <a:p>
              <a:pPr marL="188550" algn="r">
                <a:buClr>
                  <a:schemeClr val="tx2"/>
                </a:buClr>
                <a:buSzPct val="150000"/>
              </a:pPr>
              <a:endParaRPr lang="en-GB" sz="2000" dirty="0">
                <a:latin typeface="+mj-lt"/>
                <a:cs typeface="Calibri" pitchFamily="34" charset="0"/>
              </a:endParaRPr>
            </a:p>
            <a:p>
              <a:pPr marL="473075" indent="-111125" algn="r">
                <a:buClr>
                  <a:schemeClr val="tx2"/>
                </a:buClr>
                <a:buSzPct val="150000"/>
                <a:buFont typeface="Arial" panose="020B0604020202020204" pitchFamily="34" charset="0"/>
                <a:buChar char="•"/>
              </a:pPr>
              <a:r>
                <a:rPr lang="en-GB" sz="2000" dirty="0" smtClean="0">
                  <a:latin typeface="+mj-lt"/>
                </a:rPr>
                <a:t>Renew a Practitioner Certificate</a:t>
              </a:r>
              <a:endParaRPr lang="en-GB" sz="2000" dirty="0">
                <a:latin typeface="+mj-lt"/>
              </a:endParaRPr>
            </a:p>
            <a:p>
              <a:pPr marL="473075" indent="-111125" algn="r">
                <a:buClr>
                  <a:schemeClr val="tx2"/>
                </a:buClr>
                <a:buSzPct val="150000"/>
                <a:buFont typeface="Arial" panose="020B0604020202020204" pitchFamily="34" charset="0"/>
                <a:buChar char="•"/>
              </a:pPr>
              <a:r>
                <a:rPr lang="en-GB" sz="2000" dirty="0" smtClean="0">
                  <a:latin typeface="+mj-lt"/>
                </a:rPr>
                <a:t>Obtain a Certificate of Advanced Training </a:t>
              </a:r>
            </a:p>
            <a:p>
              <a:pPr marL="473075" indent="-111125" algn="r">
                <a:buClr>
                  <a:schemeClr val="tx2"/>
                </a:buClr>
                <a:buSzPct val="150000"/>
                <a:buFont typeface="Arial" panose="020B0604020202020204" pitchFamily="34" charset="0"/>
                <a:buChar char="•"/>
              </a:pPr>
              <a:r>
                <a:rPr lang="en-GB" sz="2000" dirty="0" smtClean="0">
                  <a:latin typeface="+mj-lt"/>
                </a:rPr>
                <a:t>Obtain a Certificate confirming completion of credit hours</a:t>
              </a:r>
              <a:endParaRPr lang="en-GB" sz="2000" dirty="0">
                <a:latin typeface="+mj-lt"/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3289300" y="3817169"/>
              <a:ext cx="2806700" cy="131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>
                <a:lnSpc>
                  <a:spcPts val="1200"/>
                </a:lnSpc>
              </a:pPr>
              <a:r>
                <a:rPr lang="en-US" sz="2800" b="1" dirty="0" smtClean="0">
                  <a:solidFill>
                    <a:schemeClr val="accent1"/>
                  </a:solidFill>
                  <a:latin typeface="+mj-lt"/>
                </a:rPr>
                <a:t>COMMON OPTION</a:t>
              </a:r>
              <a:endParaRPr lang="en-GB" sz="2800" b="1" dirty="0" smtClean="0">
                <a:solidFill>
                  <a:schemeClr val="accent1"/>
                </a:solidFill>
                <a:latin typeface="+mj-lt"/>
                <a:cs typeface="Calibri" pitchFamily="34" charset="0"/>
              </a:endParaRPr>
            </a:p>
          </p:txBody>
        </p:sp>
        <p:cxnSp>
          <p:nvCxnSpPr>
            <p:cNvPr id="23" name="Прямая соединительная линия 22"/>
            <p:cNvCxnSpPr/>
            <p:nvPr/>
          </p:nvCxnSpPr>
          <p:spPr bwMode="auto">
            <a:xfrm>
              <a:off x="3272816" y="4046140"/>
              <a:ext cx="2720684" cy="403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4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sp>
        <p:nvSpPr>
          <p:cNvPr id="24" name="Скругленный прямоугольник 4"/>
          <p:cNvSpPr/>
          <p:nvPr/>
        </p:nvSpPr>
        <p:spPr>
          <a:xfrm>
            <a:off x="4427985" y="1624275"/>
            <a:ext cx="3672408" cy="580589"/>
          </a:xfrm>
          <a:prstGeom prst="roundRect">
            <a:avLst/>
          </a:prstGeom>
          <a:ln w="3175">
            <a:solidFill>
              <a:srgbClr val="BC0C7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Aft>
                <a:spcPct val="35000"/>
              </a:spcAft>
            </a:pPr>
            <a:r>
              <a:rPr lang="en-GB" sz="1600" dirty="0" smtClean="0">
                <a:latin typeface="+mj-lt"/>
              </a:rPr>
              <a:t>MULTIPLE TOPIC AREAS WITHIN SPECIALTY</a:t>
            </a:r>
            <a:endParaRPr lang="en-GB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5336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14119" y="1896033"/>
            <a:ext cx="8283023" cy="634752"/>
          </a:xfrm>
          <a:prstGeom prst="roundRect">
            <a:avLst/>
          </a:prstGeom>
          <a:solidFill>
            <a:srgbClr val="BC0C71"/>
          </a:solidFill>
          <a:ln>
            <a:solidFill>
              <a:schemeClr val="bg1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bg1"/>
                </a:solidFill>
              </a:rPr>
              <a:t>SYSTEM OF TRAINING AND ACTIVITIES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120" y="134058"/>
            <a:ext cx="8283024" cy="1143000"/>
          </a:xfrm>
        </p:spPr>
        <p:txBody>
          <a:bodyPr/>
          <a:lstStyle/>
          <a:p>
            <a:r>
              <a:rPr lang="en-US" b="1" dirty="0">
                <a:latin typeface="Calibri Light" panose="020F0302020204030204" pitchFamily="34" charset="0"/>
              </a:rPr>
              <a:t>Non-governmental system of professional training for physicians: </a:t>
            </a:r>
            <a:r>
              <a:rPr lang="en-US" b="1" dirty="0" smtClean="0">
                <a:latin typeface="Calibri Light" panose="020F0302020204030204" pitchFamily="34" charset="0"/>
              </a:rPr>
              <a:t>opportunities</a:t>
            </a:r>
            <a:endParaRPr lang="en-GB" b="1" dirty="0">
              <a:latin typeface="Calibri Light" panose="020F0302020204030204" pitchFamily="34" charset="0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AFF706A-AA0D-4BC0-B82F-2867DF007175}" type="slidenum">
              <a:rPr lang="ru-RU" smtClean="0"/>
              <a:pPr>
                <a:defRPr/>
              </a:pPr>
              <a:t>19</a:t>
            </a:fld>
            <a:endParaRPr lang="en-GB"/>
          </a:p>
        </p:txBody>
      </p:sp>
      <p:grpSp>
        <p:nvGrpSpPr>
          <p:cNvPr id="13" name="Группа 12"/>
          <p:cNvGrpSpPr/>
          <p:nvPr/>
        </p:nvGrpSpPr>
        <p:grpSpPr>
          <a:xfrm>
            <a:off x="4559000" y="2991292"/>
            <a:ext cx="4138144" cy="2284370"/>
            <a:chOff x="25400" y="3167222"/>
            <a:chExt cx="2806701" cy="1857834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25400" y="3448111"/>
              <a:ext cx="2806701" cy="15769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000" dirty="0" smtClean="0">
                  <a:solidFill>
                    <a:srgbClr val="17375E"/>
                  </a:solidFill>
                  <a:latin typeface="+mj-lt"/>
                </a:rPr>
                <a:t>Choosing: </a:t>
              </a:r>
              <a:endParaRPr lang="en-GB" sz="2000" dirty="0">
                <a:solidFill>
                  <a:srgbClr val="17375E"/>
                </a:solidFill>
                <a:latin typeface="+mj-lt"/>
              </a:endParaRPr>
            </a:p>
            <a:p>
              <a:r>
                <a:rPr lang="en-GB" sz="2000" dirty="0">
                  <a:solidFill>
                    <a:srgbClr val="17375E"/>
                  </a:solidFill>
                  <a:latin typeface="+mj-lt"/>
                </a:rPr>
                <a:t>1) </a:t>
              </a:r>
              <a:r>
                <a:rPr lang="en-GB" sz="2000" dirty="0" smtClean="0">
                  <a:solidFill>
                    <a:srgbClr val="17375E"/>
                  </a:solidFill>
                  <a:latin typeface="+mj-lt"/>
                </a:rPr>
                <a:t>Module topics</a:t>
              </a:r>
              <a:endParaRPr lang="en-GB" sz="2000" dirty="0">
                <a:solidFill>
                  <a:srgbClr val="17375E"/>
                </a:solidFill>
                <a:latin typeface="+mj-lt"/>
              </a:endParaRPr>
            </a:p>
            <a:p>
              <a:r>
                <a:rPr lang="en-GB" sz="2000" dirty="0">
                  <a:solidFill>
                    <a:srgbClr val="17375E"/>
                  </a:solidFill>
                  <a:latin typeface="+mj-lt"/>
                </a:rPr>
                <a:t>2) </a:t>
              </a:r>
              <a:r>
                <a:rPr lang="en-GB" sz="2000" smtClean="0">
                  <a:solidFill>
                    <a:srgbClr val="17375E"/>
                  </a:solidFill>
                  <a:latin typeface="+mj-lt"/>
                </a:rPr>
                <a:t>Highlighting the key </a:t>
              </a:r>
              <a:r>
                <a:rPr lang="en-GB" sz="2000" dirty="0" smtClean="0">
                  <a:solidFill>
                    <a:srgbClr val="17375E"/>
                  </a:solidFill>
                  <a:latin typeface="+mj-lt"/>
                </a:rPr>
                <a:t>points</a:t>
              </a:r>
              <a:endParaRPr lang="en-GB" sz="2000" dirty="0">
                <a:solidFill>
                  <a:srgbClr val="17375E"/>
                </a:solidFill>
                <a:latin typeface="+mj-lt"/>
              </a:endParaRPr>
            </a:p>
            <a:p>
              <a:r>
                <a:rPr lang="en-GB" sz="2000" dirty="0">
                  <a:solidFill>
                    <a:srgbClr val="17375E"/>
                  </a:solidFill>
                  <a:latin typeface="+mj-lt"/>
                </a:rPr>
                <a:t>3) </a:t>
              </a:r>
              <a:r>
                <a:rPr lang="en-GB" sz="2000" dirty="0" smtClean="0">
                  <a:solidFill>
                    <a:srgbClr val="17375E"/>
                  </a:solidFill>
                  <a:latin typeface="+mj-lt"/>
                </a:rPr>
                <a:t>Module format</a:t>
              </a:r>
              <a:endParaRPr lang="en-GB" sz="2000" dirty="0">
                <a:solidFill>
                  <a:srgbClr val="17375E"/>
                </a:solidFill>
                <a:latin typeface="+mj-lt"/>
              </a:endParaRPr>
            </a:p>
            <a:p>
              <a:r>
                <a:rPr lang="en-GB" sz="2000" dirty="0" smtClean="0">
                  <a:solidFill>
                    <a:srgbClr val="17375E"/>
                  </a:solidFill>
                  <a:latin typeface="+mj-lt"/>
                </a:rPr>
                <a:t>4) Speakers</a:t>
              </a:r>
              <a:endParaRPr lang="en-GB" sz="2000" dirty="0">
                <a:solidFill>
                  <a:srgbClr val="17375E"/>
                </a:solidFill>
                <a:latin typeface="+mj-lt"/>
              </a:endParaRPr>
            </a:p>
            <a:p>
              <a:r>
                <a:rPr lang="en-GB" sz="2000" dirty="0">
                  <a:solidFill>
                    <a:srgbClr val="17375E"/>
                  </a:solidFill>
                  <a:latin typeface="+mj-lt"/>
                </a:rPr>
                <a:t>5) Polling </a:t>
              </a:r>
              <a:r>
                <a:rPr lang="en-GB" sz="2000" dirty="0" smtClean="0">
                  <a:solidFill>
                    <a:srgbClr val="17375E"/>
                  </a:solidFill>
                  <a:latin typeface="+mj-lt"/>
                </a:rPr>
                <a:t>/mailouts</a:t>
              </a:r>
              <a:endParaRPr lang="en-GB" sz="2000" dirty="0">
                <a:solidFill>
                  <a:srgbClr val="17375E"/>
                </a:solidFill>
                <a:latin typeface="+mj-lt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25400" y="3167222"/>
              <a:ext cx="2806700" cy="2240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200"/>
                </a:lnSpc>
              </a:pPr>
              <a:r>
                <a:rPr lang="en-GB" sz="2000" b="1" dirty="0">
                  <a:solidFill>
                    <a:schemeClr val="accent1"/>
                  </a:solidFill>
                  <a:latin typeface="+mj-lt"/>
                </a:rPr>
                <a:t>DISTANT </a:t>
              </a:r>
              <a:r>
                <a:rPr lang="en-GB" sz="2000" b="1" dirty="0" smtClean="0">
                  <a:solidFill>
                    <a:schemeClr val="accent1"/>
                  </a:solidFill>
                  <a:latin typeface="+mj-lt"/>
                </a:rPr>
                <a:t>LEARNING</a:t>
              </a:r>
              <a:endParaRPr lang="en-GB" sz="2000" b="1" dirty="0">
                <a:solidFill>
                  <a:schemeClr val="accent1"/>
                </a:solidFill>
                <a:latin typeface="+mj-lt"/>
              </a:endParaRPr>
            </a:p>
          </p:txBody>
        </p:sp>
        <p:cxnSp>
          <p:nvCxnSpPr>
            <p:cNvPr id="16" name="Прямая соединительная линия 15"/>
            <p:cNvCxnSpPr/>
            <p:nvPr/>
          </p:nvCxnSpPr>
          <p:spPr bwMode="auto">
            <a:xfrm flipV="1">
              <a:off x="101600" y="3405903"/>
              <a:ext cx="2730501" cy="1166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4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7" name="Группа 16"/>
          <p:cNvGrpSpPr/>
          <p:nvPr/>
        </p:nvGrpSpPr>
        <p:grpSpPr>
          <a:xfrm>
            <a:off x="414120" y="2976154"/>
            <a:ext cx="4144879" cy="2915060"/>
            <a:chOff x="3289300" y="3770939"/>
            <a:chExt cx="2806700" cy="2538375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3290356" y="4084868"/>
              <a:ext cx="2703144" cy="22244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000" dirty="0" smtClean="0">
                  <a:solidFill>
                    <a:srgbClr val="17375E"/>
                  </a:solidFill>
                  <a:latin typeface="+mj-lt"/>
                </a:rPr>
                <a:t>Choosing: </a:t>
              </a:r>
              <a:endParaRPr lang="en-GB" sz="2000" dirty="0">
                <a:solidFill>
                  <a:srgbClr val="17375E"/>
                </a:solidFill>
                <a:latin typeface="+mj-lt"/>
              </a:endParaRPr>
            </a:p>
            <a:p>
              <a:r>
                <a:rPr lang="en-GB" sz="2000" dirty="0" smtClean="0">
                  <a:solidFill>
                    <a:srgbClr val="17375E"/>
                  </a:solidFill>
                  <a:latin typeface="+mj-lt"/>
                </a:rPr>
                <a:t>1) </a:t>
              </a:r>
              <a:r>
                <a:rPr lang="en-US" sz="2000" dirty="0">
                  <a:solidFill>
                    <a:srgbClr val="17375E"/>
                  </a:solidFill>
                  <a:latin typeface="+mj-lt"/>
                </a:rPr>
                <a:t>C</a:t>
              </a:r>
              <a:r>
                <a:rPr lang="en-US" sz="2000" dirty="0" smtClean="0">
                  <a:solidFill>
                    <a:srgbClr val="17375E"/>
                  </a:solidFill>
                  <a:latin typeface="+mj-lt"/>
                </a:rPr>
                <a:t>ities </a:t>
              </a:r>
              <a:r>
                <a:rPr lang="en-US" sz="2000" dirty="0">
                  <a:solidFill>
                    <a:srgbClr val="17375E"/>
                  </a:solidFill>
                  <a:latin typeface="+mj-lt"/>
                </a:rPr>
                <a:t>where the </a:t>
              </a:r>
              <a:r>
                <a:rPr lang="en-US" sz="2000" dirty="0" smtClean="0">
                  <a:solidFill>
                    <a:srgbClr val="17375E"/>
                  </a:solidFill>
                  <a:latin typeface="+mj-lt"/>
                </a:rPr>
                <a:t>training </a:t>
              </a:r>
              <a:r>
                <a:rPr lang="en-US" sz="2000" dirty="0">
                  <a:solidFill>
                    <a:srgbClr val="17375E"/>
                  </a:solidFill>
                  <a:latin typeface="+mj-lt"/>
                </a:rPr>
                <a:t>will be </a:t>
              </a:r>
              <a:r>
                <a:rPr lang="en-US" sz="2000" dirty="0" smtClean="0">
                  <a:solidFill>
                    <a:srgbClr val="17375E"/>
                  </a:solidFill>
                  <a:latin typeface="+mj-lt"/>
                </a:rPr>
                <a:t>held</a:t>
              </a:r>
            </a:p>
            <a:p>
              <a:r>
                <a:rPr lang="en-GB" sz="2000" dirty="0" smtClean="0">
                  <a:solidFill>
                    <a:srgbClr val="17375E"/>
                  </a:solidFill>
                  <a:latin typeface="+mj-lt"/>
                </a:rPr>
                <a:t>2</a:t>
              </a:r>
              <a:r>
                <a:rPr lang="en-GB" sz="2000" dirty="0">
                  <a:solidFill>
                    <a:srgbClr val="17375E"/>
                  </a:solidFill>
                  <a:latin typeface="+mj-lt"/>
                </a:rPr>
                <a:t>) </a:t>
              </a:r>
              <a:r>
                <a:rPr lang="en-GB" sz="2000" dirty="0" smtClean="0">
                  <a:solidFill>
                    <a:srgbClr val="17375E"/>
                  </a:solidFill>
                  <a:latin typeface="+mj-lt"/>
                </a:rPr>
                <a:t>Participants (physicians)</a:t>
              </a:r>
              <a:endParaRPr lang="en-GB" sz="2000" dirty="0">
                <a:solidFill>
                  <a:srgbClr val="17375E"/>
                </a:solidFill>
                <a:latin typeface="+mj-lt"/>
              </a:endParaRPr>
            </a:p>
            <a:p>
              <a:r>
                <a:rPr lang="en-GB" sz="2000" dirty="0">
                  <a:solidFill>
                    <a:srgbClr val="17375E"/>
                  </a:solidFill>
                  <a:latin typeface="+mj-lt"/>
                </a:rPr>
                <a:t>3) </a:t>
              </a:r>
              <a:r>
                <a:rPr lang="en-GB" sz="2000" dirty="0" smtClean="0">
                  <a:solidFill>
                    <a:srgbClr val="17375E"/>
                  </a:solidFill>
                  <a:latin typeface="+mj-lt"/>
                </a:rPr>
                <a:t>Event format</a:t>
              </a:r>
              <a:endParaRPr lang="en-GB" sz="2000" dirty="0">
                <a:solidFill>
                  <a:srgbClr val="17375E"/>
                </a:solidFill>
                <a:latin typeface="+mj-lt"/>
              </a:endParaRPr>
            </a:p>
            <a:p>
              <a:r>
                <a:rPr lang="en-GB" sz="2000" dirty="0" smtClean="0">
                  <a:solidFill>
                    <a:srgbClr val="17375E"/>
                  </a:solidFill>
                  <a:latin typeface="+mj-lt"/>
                </a:rPr>
                <a:t>4) Speakers</a:t>
              </a:r>
              <a:endParaRPr lang="en-GB" sz="2000" dirty="0">
                <a:solidFill>
                  <a:srgbClr val="17375E"/>
                </a:solidFill>
                <a:latin typeface="+mj-lt"/>
              </a:endParaRPr>
            </a:p>
            <a:p>
              <a:r>
                <a:rPr lang="en-GB" sz="2000" dirty="0" smtClean="0">
                  <a:solidFill>
                    <a:srgbClr val="17375E"/>
                  </a:solidFill>
                  <a:latin typeface="+mj-lt"/>
                </a:rPr>
                <a:t>5</a:t>
              </a:r>
              <a:r>
                <a:rPr lang="en-GB" sz="2000" dirty="0">
                  <a:solidFill>
                    <a:srgbClr val="17375E"/>
                  </a:solidFill>
                  <a:latin typeface="+mj-lt"/>
                </a:rPr>
                <a:t>) </a:t>
              </a:r>
              <a:r>
                <a:rPr lang="en-GB" sz="2000" dirty="0" smtClean="0">
                  <a:solidFill>
                    <a:srgbClr val="17375E"/>
                  </a:solidFill>
                  <a:latin typeface="+mj-lt"/>
                </a:rPr>
                <a:t>Educational materials</a:t>
              </a:r>
              <a:endParaRPr lang="en-GB" sz="2000" dirty="0">
                <a:solidFill>
                  <a:srgbClr val="17375E"/>
                </a:solidFill>
                <a:latin typeface="+mj-lt"/>
              </a:endParaRPr>
            </a:p>
            <a:p>
              <a:r>
                <a:rPr lang="en-GB" sz="2000" dirty="0">
                  <a:solidFill>
                    <a:srgbClr val="17375E"/>
                  </a:solidFill>
                  <a:latin typeface="+mj-lt"/>
                </a:rPr>
                <a:t>6) </a:t>
              </a:r>
              <a:r>
                <a:rPr lang="en-US" sz="2000" dirty="0" smtClean="0">
                  <a:solidFill>
                    <a:srgbClr val="17375E"/>
                  </a:solidFill>
                  <a:latin typeface="+mj-lt"/>
                </a:rPr>
                <a:t>Polling /questionnaire surveys</a:t>
              </a:r>
              <a:endParaRPr lang="en-GB" sz="2000" dirty="0">
                <a:solidFill>
                  <a:srgbClr val="17375E"/>
                </a:solidFill>
                <a:latin typeface="+mj-lt"/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3289300" y="3770939"/>
              <a:ext cx="2806700" cy="2398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200"/>
                </a:lnSpc>
              </a:pPr>
              <a:r>
                <a:rPr lang="en-GB" sz="2000" b="1" dirty="0" smtClean="0">
                  <a:solidFill>
                    <a:schemeClr val="accent1"/>
                  </a:solidFill>
                  <a:latin typeface="+mj-lt"/>
                </a:rPr>
                <a:t>ON-SITE TRAINING</a:t>
              </a:r>
              <a:endParaRPr lang="en-GB" sz="2000" b="1" dirty="0">
                <a:solidFill>
                  <a:schemeClr val="accent1"/>
                </a:solidFill>
                <a:latin typeface="+mj-lt"/>
              </a:endParaRPr>
            </a:p>
          </p:txBody>
        </p:sp>
        <p:cxnSp>
          <p:nvCxnSpPr>
            <p:cNvPr id="20" name="Прямая соединительная линия 19"/>
            <p:cNvCxnSpPr/>
            <p:nvPr/>
          </p:nvCxnSpPr>
          <p:spPr bwMode="auto">
            <a:xfrm>
              <a:off x="3365500" y="4046543"/>
              <a:ext cx="26280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4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31080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59307" y="704850"/>
            <a:ext cx="862538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buNone/>
            </a:pPr>
            <a:endParaRPr lang="en-US" sz="320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835150" y="2541367"/>
            <a:ext cx="6985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200" dirty="0" smtClean="0">
                <a:ln/>
                <a:solidFill>
                  <a:srgbClr val="283891"/>
                </a:solidFill>
                <a:ea typeface="+mn-ea"/>
                <a:cs typeface="+mn-cs"/>
              </a:rPr>
              <a:t>WHAT CHANGES WILL OCCUR IN ADVANCED PROFESSIONAL TRAINING OF PHYSICIANS</a:t>
            </a:r>
            <a:r>
              <a:rPr lang="ru-RU" sz="2200" dirty="0" smtClean="0">
                <a:ln/>
                <a:solidFill>
                  <a:srgbClr val="283891"/>
                </a:solidFill>
                <a:ea typeface="+mn-ea"/>
                <a:cs typeface="+mn-cs"/>
              </a:rPr>
              <a:t>?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sz="4400" b="1" dirty="0" smtClean="0">
                <a:solidFill>
                  <a:srgbClr val="283891"/>
                </a:solidFill>
                <a:latin typeface="Calibri Light" panose="020F0302020204030204" pitchFamily="34" charset="0"/>
              </a:rPr>
              <a:t>FAQ</a:t>
            </a:r>
            <a:endParaRPr lang="ru-RU" sz="4400" b="1" dirty="0">
              <a:solidFill>
                <a:srgbClr val="283891"/>
              </a:solidFill>
              <a:latin typeface="Calibri Light" panose="020F0302020204030204" pitchFamily="34" charset="0"/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idx="1"/>
          </p:nvPr>
        </p:nvSpPr>
        <p:spPr>
          <a:xfrm>
            <a:off x="1835149" y="1607119"/>
            <a:ext cx="6985001" cy="647237"/>
          </a:xfrm>
        </p:spPr>
        <p:txBody>
          <a:bodyPr/>
          <a:lstStyle/>
          <a:p>
            <a:pPr marL="0" indent="0" algn="l">
              <a:lnSpc>
                <a:spcPct val="150000"/>
              </a:lnSpc>
            </a:pPr>
            <a:r>
              <a:rPr lang="en-US" sz="2200" b="1" dirty="0" smtClean="0">
                <a:solidFill>
                  <a:srgbClr val="283891"/>
                </a:solidFill>
              </a:rPr>
              <a:t>WHAT IS ACCREDITATION</a:t>
            </a:r>
            <a:r>
              <a:rPr lang="ru-RU" sz="2200" b="1" dirty="0" smtClean="0">
                <a:solidFill>
                  <a:srgbClr val="283891"/>
                </a:solidFill>
              </a:rPr>
              <a:t>?</a:t>
            </a:r>
          </a:p>
          <a:p>
            <a:pPr marL="0" indent="0">
              <a:lnSpc>
                <a:spcPct val="150000"/>
              </a:lnSpc>
            </a:pPr>
            <a:endParaRPr lang="ru-RU" sz="2200" b="1" dirty="0">
              <a:solidFill>
                <a:srgbClr val="28389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AFF706A-AA0D-4BC0-B82F-2867DF007175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pic>
        <p:nvPicPr>
          <p:cNvPr id="8" name="Picture 3" descr="C:\Users\i.petrushin\Downloads\group42.png"/>
          <p:cNvPicPr>
            <a:picLocks noChangeAspect="1" noChangeArrowheads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520931"/>
            <a:ext cx="709425" cy="70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i.petrushin\Downloads\myspace4.png"/>
          <p:cNvPicPr>
            <a:picLocks noChangeAspect="1" noChangeArrowheads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42" y="3435819"/>
            <a:ext cx="676417" cy="676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i.petrushin\Downloads\school24.png"/>
          <p:cNvPicPr>
            <a:picLocks noChangeAspect="1" noChangeArrowheads="1"/>
          </p:cNvPicPr>
          <p:nvPr/>
        </p:nvPicPr>
        <p:blipFill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94569"/>
            <a:ext cx="720899" cy="720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i.petrushin\Downloads\opened3.png"/>
          <p:cNvPicPr>
            <a:picLocks noChangeAspect="1" noChangeArrowheads="1"/>
          </p:cNvPicPr>
          <p:nvPr/>
        </p:nvPicPr>
        <p:blipFill>
          <a:blip r:embed="rId1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42" y="5357791"/>
            <a:ext cx="664943" cy="664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:\Users\i.petrushin\Downloads\interface37.png"/>
          <p:cNvPicPr>
            <a:picLocks noChangeAspect="1" noChangeArrowheads="1"/>
          </p:cNvPicPr>
          <p:nvPr/>
        </p:nvPicPr>
        <p:blipFill>
          <a:blip r:embed="rId1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42" y="4317699"/>
            <a:ext cx="676679" cy="676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835149" y="3437855"/>
            <a:ext cx="6985001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200" dirty="0" smtClean="0">
                <a:ln/>
                <a:solidFill>
                  <a:srgbClr val="283891"/>
                </a:solidFill>
              </a:rPr>
              <a:t>WHAT CREDENTIALS ARE REQUIRED FOR PHYSICIANS</a:t>
            </a:r>
            <a:r>
              <a:rPr lang="ru-RU" sz="2200" dirty="0" smtClean="0">
                <a:ln/>
                <a:solidFill>
                  <a:srgbClr val="283891"/>
                </a:solidFill>
              </a:rPr>
              <a:t>?</a:t>
            </a:r>
            <a:endParaRPr lang="en-US" sz="2200" dirty="0">
              <a:ln/>
              <a:solidFill>
                <a:srgbClr val="283891"/>
              </a:solidFill>
            </a:endParaRPr>
          </a:p>
        </p:txBody>
      </p:sp>
      <p:sp>
        <p:nvSpPr>
          <p:cNvPr id="18" name="Rectangle 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835150" y="4313138"/>
            <a:ext cx="6985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200" dirty="0" smtClean="0">
                <a:ln/>
                <a:solidFill>
                  <a:srgbClr val="283891"/>
                </a:solidFill>
              </a:rPr>
              <a:t>WHAT IS THE BEST WAY </a:t>
            </a:r>
            <a:r>
              <a:rPr lang="en-US" sz="2200" dirty="0" smtClean="0">
                <a:ln/>
                <a:solidFill>
                  <a:srgbClr val="283891"/>
                </a:solidFill>
              </a:rPr>
              <a:t>TO </a:t>
            </a:r>
            <a:r>
              <a:rPr lang="en-US" sz="2200" dirty="0" smtClean="0">
                <a:ln/>
                <a:solidFill>
                  <a:srgbClr val="283891"/>
                </a:solidFill>
              </a:rPr>
              <a:t>INTEGRATE INTO THE NEW SYSTEM OF TRAINING</a:t>
            </a:r>
            <a:r>
              <a:rPr lang="ru-RU" sz="2200" dirty="0" smtClean="0">
                <a:ln/>
                <a:solidFill>
                  <a:srgbClr val="283891"/>
                </a:solidFill>
              </a:rPr>
              <a:t>?</a:t>
            </a:r>
            <a:endParaRPr lang="en-US" sz="2200" dirty="0">
              <a:ln/>
              <a:solidFill>
                <a:srgbClr val="283891"/>
              </a:solidFill>
            </a:endParaRPr>
          </a:p>
        </p:txBody>
      </p:sp>
      <p:sp>
        <p:nvSpPr>
          <p:cNvPr id="19" name="Rectangle 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835150" y="5357791"/>
            <a:ext cx="6985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200" dirty="0" smtClean="0">
                <a:ln/>
                <a:solidFill>
                  <a:srgbClr val="283891"/>
                </a:solidFill>
              </a:rPr>
              <a:t>WHAT IS THE NON-GOVERNMENTAL SYSTEM </a:t>
            </a:r>
            <a:r>
              <a:rPr lang="en-US" sz="2200" dirty="0">
                <a:ln/>
                <a:solidFill>
                  <a:srgbClr val="283891"/>
                </a:solidFill>
              </a:rPr>
              <a:t>OF </a:t>
            </a:r>
            <a:r>
              <a:rPr lang="en-US" sz="2200" dirty="0" smtClean="0">
                <a:ln/>
                <a:solidFill>
                  <a:srgbClr val="283891"/>
                </a:solidFill>
              </a:rPr>
              <a:t>PROFESSIONAL TRAINING FOR PHYSICIANS TO PREPARE FOR ACCREDITATION</a:t>
            </a:r>
            <a:r>
              <a:rPr lang="ru-RU" sz="2200" dirty="0" smtClean="0">
                <a:ln/>
                <a:solidFill>
                  <a:srgbClr val="283891"/>
                </a:solidFill>
              </a:rPr>
              <a:t>?</a:t>
            </a:r>
            <a:endParaRPr lang="en-US" sz="2200" dirty="0">
              <a:ln/>
              <a:solidFill>
                <a:srgbClr val="2838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07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44824"/>
            <a:ext cx="7772400" cy="3744416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GB" sz="4400" b="1" dirty="0" smtClean="0">
                <a:solidFill>
                  <a:srgbClr val="283891"/>
                </a:solidFill>
                <a:latin typeface="Calibri Light" panose="020F0302020204030204" pitchFamily="34" charset="0"/>
              </a:rPr>
              <a:t>Which option shall we discuss?</a:t>
            </a:r>
            <a:endParaRPr lang="en-GB" sz="4400" b="1" dirty="0">
              <a:ln w="11430"/>
              <a:solidFill>
                <a:srgbClr val="283891"/>
              </a:solidFill>
              <a:latin typeface="Calibri Light" panose="020F0302020204030204" pitchFamily="34" charset="0"/>
            </a:endParaRPr>
          </a:p>
        </p:txBody>
      </p:sp>
      <p:sp>
        <p:nvSpPr>
          <p:cNvPr id="4" name="Овальная выноска 3"/>
          <p:cNvSpPr/>
          <p:nvPr/>
        </p:nvSpPr>
        <p:spPr>
          <a:xfrm rot="234376">
            <a:off x="7039415" y="1763180"/>
            <a:ext cx="1863034" cy="936104"/>
          </a:xfrm>
          <a:prstGeom prst="wedgeEllipseCallout">
            <a:avLst/>
          </a:prstGeom>
          <a:solidFill>
            <a:schemeClr val="tx2">
              <a:lumMod val="60000"/>
              <a:lumOff val="40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>
                <a:ln w="9525">
                  <a:noFill/>
                  <a:prstDash val="solid"/>
                </a:ln>
                <a:solidFill>
                  <a:srgbClr val="283891"/>
                </a:solidFill>
              </a:rPr>
              <a:t>?</a:t>
            </a:r>
          </a:p>
        </p:txBody>
      </p:sp>
      <p:sp>
        <p:nvSpPr>
          <p:cNvPr id="6" name="Овальная выноска 5"/>
          <p:cNvSpPr/>
          <p:nvPr/>
        </p:nvSpPr>
        <p:spPr>
          <a:xfrm>
            <a:off x="3702558" y="1549919"/>
            <a:ext cx="1863034" cy="936104"/>
          </a:xfrm>
          <a:prstGeom prst="wedgeEllipseCallout">
            <a:avLst>
              <a:gd name="adj1" fmla="val -8641"/>
              <a:gd name="adj2" fmla="val 65644"/>
            </a:avLst>
          </a:prstGeom>
          <a:solidFill>
            <a:schemeClr val="tx2">
              <a:lumMod val="60000"/>
              <a:lumOff val="40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>
                <a:solidFill>
                  <a:srgbClr val="283891"/>
                </a:solidFill>
              </a:rPr>
              <a:t>!</a:t>
            </a:r>
          </a:p>
        </p:txBody>
      </p:sp>
      <p:sp>
        <p:nvSpPr>
          <p:cNvPr id="7" name="Овальная выноска 6"/>
          <p:cNvSpPr/>
          <p:nvPr/>
        </p:nvSpPr>
        <p:spPr>
          <a:xfrm>
            <a:off x="143598" y="1844824"/>
            <a:ext cx="1863034" cy="936104"/>
          </a:xfrm>
          <a:prstGeom prst="wedgeEllipseCallout">
            <a:avLst>
              <a:gd name="adj1" fmla="val 38602"/>
              <a:gd name="adj2" fmla="val 61243"/>
            </a:avLst>
          </a:prstGeom>
          <a:solidFill>
            <a:schemeClr val="tx2">
              <a:lumMod val="60000"/>
              <a:lumOff val="40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 smtClean="0">
                <a:ln w="22225">
                  <a:noFill/>
                  <a:prstDash val="solid"/>
                </a:ln>
                <a:solidFill>
                  <a:srgbClr val="283891"/>
                </a:solidFill>
              </a:rPr>
              <a:t>?</a:t>
            </a:r>
            <a:endParaRPr lang="en-GB" sz="6000" b="1" dirty="0">
              <a:ln w="22225">
                <a:noFill/>
                <a:prstDash val="solid"/>
              </a:ln>
              <a:solidFill>
                <a:srgbClr val="2838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38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pPr algn="ctr"/>
            <a:r>
              <a:rPr lang="en-US" b="1" dirty="0" smtClean="0">
                <a:latin typeface="Calibri Light" panose="020F0302020204030204" pitchFamily="34" charset="0"/>
              </a:rPr>
              <a:t>THANK YOU FOR YOUR ATTENTION</a:t>
            </a:r>
            <a:r>
              <a:rPr lang="ru-RU" b="1" dirty="0" smtClean="0">
                <a:latin typeface="Calibri Light" panose="020F0302020204030204" pitchFamily="34" charset="0"/>
              </a:rPr>
              <a:t>!</a:t>
            </a:r>
            <a:endParaRPr lang="ru-RU" b="1" dirty="0">
              <a:latin typeface="Calibri Light" panose="020F03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67544" y="1556792"/>
            <a:ext cx="8229600" cy="615893"/>
          </a:xfrm>
        </p:spPr>
        <p:txBody>
          <a:bodyPr/>
          <a:lstStyle/>
          <a:p>
            <a:r>
              <a:rPr lang="en-US" b="1" dirty="0" smtClean="0">
                <a:latin typeface="Calibri Light" panose="020F0302020204030204" pitchFamily="34" charset="0"/>
              </a:rPr>
              <a:t>Contacts</a:t>
            </a:r>
            <a:endParaRPr lang="ru-RU" b="1" dirty="0" smtClean="0">
              <a:latin typeface="Calibri Light" panose="020F0302020204030204" pitchFamily="34" charset="0"/>
            </a:endParaRP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450484" y="2843808"/>
            <a:ext cx="8229600" cy="2439974"/>
          </a:xfrm>
        </p:spPr>
        <p:txBody>
          <a:bodyPr/>
          <a:lstStyle/>
          <a:p>
            <a:pPr marL="0" indent="0"/>
            <a:r>
              <a:rPr lang="en-US" altLang="ru-RU" sz="2400" dirty="0" smtClean="0">
                <a:solidFill>
                  <a:srgbClr val="17375E"/>
                </a:solidFill>
              </a:rPr>
              <a:t>Evgeniy </a:t>
            </a:r>
            <a:r>
              <a:rPr lang="en-US" altLang="ru-RU" sz="2400" dirty="0" err="1">
                <a:solidFill>
                  <a:srgbClr val="17375E"/>
                </a:solidFill>
              </a:rPr>
              <a:t>Averin</a:t>
            </a:r>
            <a:r>
              <a:rPr lang="en-US" altLang="ru-RU" sz="2400" dirty="0">
                <a:solidFill>
                  <a:srgbClr val="17375E"/>
                </a:solidFill>
              </a:rPr>
              <a:t>, MD, PhD, </a:t>
            </a:r>
            <a:r>
              <a:rPr lang="en-US" altLang="ru-RU" sz="2400" dirty="0" smtClean="0">
                <a:solidFill>
                  <a:srgbClr val="17375E"/>
                </a:solidFill>
              </a:rPr>
              <a:t>managing director, </a:t>
            </a:r>
            <a:r>
              <a:rPr lang="en-US" altLang="ru-RU" sz="2400" dirty="0">
                <a:solidFill>
                  <a:srgbClr val="17375E"/>
                </a:solidFill>
              </a:rPr>
              <a:t>ANO </a:t>
            </a:r>
            <a:r>
              <a:rPr lang="en-US" altLang="ru-RU" sz="2400" dirty="0" smtClean="0">
                <a:solidFill>
                  <a:srgbClr val="17375E"/>
                </a:solidFill>
              </a:rPr>
              <a:t>‘Medica-Mente’</a:t>
            </a:r>
            <a:endParaRPr lang="ru-RU" altLang="ru-RU" sz="2400" dirty="0">
              <a:solidFill>
                <a:srgbClr val="17375E"/>
              </a:solidFill>
            </a:endParaRPr>
          </a:p>
          <a:p>
            <a:endParaRPr lang="ru-RU" altLang="ru-RU" sz="2400" dirty="0" smtClean="0">
              <a:solidFill>
                <a:srgbClr val="17375E"/>
              </a:solidFill>
            </a:endParaRPr>
          </a:p>
          <a:p>
            <a:r>
              <a:rPr lang="ru-RU" altLang="ru-RU" sz="2400" dirty="0" err="1" smtClean="0">
                <a:solidFill>
                  <a:srgbClr val="17375E"/>
                </a:solidFill>
              </a:rPr>
              <a:t>Email</a:t>
            </a:r>
            <a:r>
              <a:rPr lang="ru-RU" altLang="ru-RU" sz="2400" dirty="0" smtClean="0">
                <a:solidFill>
                  <a:srgbClr val="17375E"/>
                </a:solidFill>
              </a:rPr>
              <a:t>:</a:t>
            </a:r>
            <a:r>
              <a:rPr lang="ru-RU" altLang="ru-RU" sz="2400" dirty="0" smtClean="0"/>
              <a:t> </a:t>
            </a:r>
            <a:r>
              <a:rPr lang="ru-RU" altLang="ru-RU" sz="2400" dirty="0" smtClean="0">
                <a:hlinkClick r:id="rId3"/>
              </a:rPr>
              <a:t>info@medica-mente.org</a:t>
            </a:r>
            <a:endParaRPr lang="ru-RU" altLang="ru-RU" sz="2400" dirty="0" smtClean="0"/>
          </a:p>
          <a:p>
            <a:r>
              <a:rPr lang="en-US" altLang="ru-RU" sz="2400" dirty="0" smtClean="0">
                <a:solidFill>
                  <a:srgbClr val="17375E"/>
                </a:solidFill>
              </a:rPr>
              <a:t>Phone</a:t>
            </a:r>
            <a:r>
              <a:rPr lang="ru-RU" altLang="ru-RU" sz="2400" dirty="0" smtClean="0">
                <a:solidFill>
                  <a:srgbClr val="17375E"/>
                </a:solidFill>
              </a:rPr>
              <a:t>: +7 (495) 181-58-42</a:t>
            </a:r>
          </a:p>
          <a:p>
            <a:r>
              <a:rPr lang="en-US" altLang="ru-RU" sz="2400" dirty="0" smtClean="0">
                <a:solidFill>
                  <a:srgbClr val="17375E"/>
                </a:solidFill>
              </a:rPr>
              <a:t>Address</a:t>
            </a:r>
            <a:r>
              <a:rPr lang="ru-RU" altLang="ru-RU" sz="2400" dirty="0" smtClean="0">
                <a:solidFill>
                  <a:srgbClr val="17375E"/>
                </a:solidFill>
              </a:rPr>
              <a:t>:</a:t>
            </a:r>
            <a:r>
              <a:rPr lang="en-US" altLang="ru-RU" sz="2400" dirty="0" smtClean="0">
                <a:solidFill>
                  <a:srgbClr val="17375E"/>
                </a:solidFill>
              </a:rPr>
              <a:t> </a:t>
            </a:r>
            <a:r>
              <a:rPr lang="en-US" altLang="ru-RU" sz="2400" dirty="0" err="1" smtClean="0">
                <a:solidFill>
                  <a:srgbClr val="17375E"/>
                </a:solidFill>
              </a:rPr>
              <a:t>Novinskiy</a:t>
            </a:r>
            <a:r>
              <a:rPr lang="en-US" altLang="ru-RU" sz="2400" dirty="0" smtClean="0">
                <a:solidFill>
                  <a:srgbClr val="17375E"/>
                </a:solidFill>
              </a:rPr>
              <a:t> </a:t>
            </a:r>
            <a:r>
              <a:rPr lang="en-US" altLang="ru-RU" sz="2400" dirty="0" err="1" smtClean="0">
                <a:solidFill>
                  <a:srgbClr val="17375E"/>
                </a:solidFill>
              </a:rPr>
              <a:t>bvd</a:t>
            </a:r>
            <a:r>
              <a:rPr lang="en-US" altLang="ru-RU" sz="2400" dirty="0" smtClean="0">
                <a:solidFill>
                  <a:srgbClr val="17375E"/>
                </a:solidFill>
              </a:rPr>
              <a:t>.</a:t>
            </a:r>
            <a:r>
              <a:rPr lang="ru-RU" altLang="ru-RU" sz="2400" dirty="0" smtClean="0">
                <a:solidFill>
                  <a:srgbClr val="17375E"/>
                </a:solidFill>
              </a:rPr>
              <a:t>, </a:t>
            </a:r>
            <a:r>
              <a:rPr lang="en-US" altLang="ru-RU" sz="2400" dirty="0" err="1" smtClean="0">
                <a:solidFill>
                  <a:srgbClr val="17375E"/>
                </a:solidFill>
              </a:rPr>
              <a:t>bld</a:t>
            </a:r>
            <a:r>
              <a:rPr lang="ru-RU" altLang="ru-RU" sz="2400" dirty="0" smtClean="0">
                <a:solidFill>
                  <a:srgbClr val="17375E"/>
                </a:solidFill>
              </a:rPr>
              <a:t>. 18, </a:t>
            </a:r>
            <a:r>
              <a:rPr lang="en-US" altLang="ru-RU" sz="2400" dirty="0" smtClean="0">
                <a:solidFill>
                  <a:srgbClr val="17375E"/>
                </a:solidFill>
              </a:rPr>
              <a:t>off</a:t>
            </a:r>
            <a:r>
              <a:rPr lang="ru-RU" altLang="ru-RU" sz="2400" dirty="0" smtClean="0">
                <a:solidFill>
                  <a:srgbClr val="17375E"/>
                </a:solidFill>
              </a:rPr>
              <a:t>. 1</a:t>
            </a:r>
          </a:p>
          <a:p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204849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5400" b="1" dirty="0" smtClean="0">
                <a:ln w="11430"/>
                <a:solidFill>
                  <a:srgbClr val="283891"/>
                </a:solidFill>
                <a:latin typeface="Calibri Light" panose="020F0302020204030204" pitchFamily="34" charset="0"/>
              </a:rPr>
              <a:t>Question</a:t>
            </a:r>
            <a:r>
              <a:rPr lang="ru-RU" sz="5400" b="1" dirty="0" smtClean="0">
                <a:ln w="11430"/>
                <a:solidFill>
                  <a:srgbClr val="283891"/>
                </a:solidFill>
                <a:latin typeface="Calibri Light" panose="020F0302020204030204" pitchFamily="34" charset="0"/>
              </a:rPr>
              <a:t> </a:t>
            </a:r>
            <a:r>
              <a:rPr lang="ru-RU" sz="5400" b="1" dirty="0">
                <a:ln w="11430"/>
                <a:solidFill>
                  <a:srgbClr val="283891"/>
                </a:solidFill>
                <a:latin typeface="Calibri Light" panose="020F0302020204030204" pitchFamily="34" charset="0"/>
              </a:rPr>
              <a:t>1</a:t>
            </a:r>
            <a:endParaRPr lang="en-US" sz="5400" b="1" dirty="0">
              <a:ln w="11430"/>
              <a:solidFill>
                <a:srgbClr val="283891"/>
              </a:solidFill>
              <a:latin typeface="Calibri Light" panose="020F0302020204030204" pitchFamily="34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39552" y="3096535"/>
            <a:ext cx="8136904" cy="1752600"/>
          </a:xfrm>
        </p:spPr>
        <p:txBody>
          <a:bodyPr/>
          <a:lstStyle/>
          <a:p>
            <a:r>
              <a:rPr lang="en-US" sz="4400" dirty="0"/>
              <a:t>WHAT IS ACCREDITATION</a:t>
            </a:r>
            <a:r>
              <a:rPr lang="ru-RU" sz="4400" dirty="0" smtClean="0"/>
              <a:t>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6166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7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4" t="21485" r="41132" b="62272"/>
          <a:stretch/>
        </p:blipFill>
        <p:spPr bwMode="auto">
          <a:xfrm>
            <a:off x="4948565" y="3420810"/>
            <a:ext cx="762820" cy="752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6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25" t="57" r="58736" b="79235"/>
          <a:stretch/>
        </p:blipFill>
        <p:spPr bwMode="auto">
          <a:xfrm>
            <a:off x="4860032" y="1591141"/>
            <a:ext cx="838283" cy="961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59307" y="0"/>
            <a:ext cx="862538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buNone/>
            </a:pPr>
            <a:endParaRPr lang="en-US" sz="320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39749" y="5041826"/>
            <a:ext cx="7632701" cy="151216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solidFill>
                  <a:srgbClr val="17375E"/>
                </a:solidFill>
              </a:rPr>
              <a:t>Secondary accreditation is </a:t>
            </a:r>
            <a:r>
              <a:rPr lang="en-US" dirty="0" smtClean="0">
                <a:solidFill>
                  <a:srgbClr val="17375E"/>
                </a:solidFill>
              </a:rPr>
              <a:t>a formal assessment process to </a:t>
            </a:r>
            <a:r>
              <a:rPr lang="en-US" dirty="0">
                <a:solidFill>
                  <a:srgbClr val="17375E"/>
                </a:solidFill>
              </a:rPr>
              <a:t>evaluate an individual provider’s knowledge, skills, and educational </a:t>
            </a:r>
            <a:r>
              <a:rPr lang="en-US" dirty="0" smtClean="0">
                <a:solidFill>
                  <a:srgbClr val="17375E"/>
                </a:solidFill>
              </a:rPr>
              <a:t>experience and capability </a:t>
            </a:r>
            <a:r>
              <a:rPr lang="en-US" dirty="0">
                <a:solidFill>
                  <a:srgbClr val="17375E"/>
                </a:solidFill>
              </a:rPr>
              <a:t>to provide quality </a:t>
            </a:r>
            <a:r>
              <a:rPr lang="en-US" dirty="0" smtClean="0">
                <a:solidFill>
                  <a:srgbClr val="17375E"/>
                </a:solidFill>
              </a:rPr>
              <a:t>care </a:t>
            </a:r>
            <a:r>
              <a:rPr lang="en-US" dirty="0">
                <a:solidFill>
                  <a:srgbClr val="17375E"/>
                </a:solidFill>
              </a:rPr>
              <a:t>in a specific field</a:t>
            </a:r>
            <a:r>
              <a:rPr lang="en-US" dirty="0" smtClean="0">
                <a:solidFill>
                  <a:srgbClr val="17375E"/>
                </a:solidFill>
              </a:rPr>
              <a:t>.</a:t>
            </a:r>
            <a:endParaRPr lang="ru-RU" dirty="0">
              <a:solidFill>
                <a:srgbClr val="17375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79634" y="224135"/>
            <a:ext cx="184731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buNone/>
            </a:pPr>
            <a:endParaRPr lang="en-US" sz="2400" dirty="0">
              <a:ln w="11430"/>
              <a:solidFill>
                <a:srgbClr val="17375E"/>
              </a:solidFill>
              <a:latin typeface="+mj-lt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95288" y="134058"/>
            <a:ext cx="8748711" cy="1143000"/>
          </a:xfrm>
        </p:spPr>
        <p:txBody>
          <a:bodyPr/>
          <a:lstStyle/>
          <a:p>
            <a:r>
              <a:rPr lang="en-US" b="1" dirty="0" smtClean="0">
                <a:ln w="11430"/>
                <a:latin typeface="Calibri Light" panose="020F0302020204030204" pitchFamily="34" charset="0"/>
              </a:rPr>
              <a:t>Accreditation of </a:t>
            </a:r>
            <a:r>
              <a:rPr lang="en-US" b="1" dirty="0">
                <a:ln w="11430"/>
                <a:latin typeface="Calibri Light" panose="020F0302020204030204" pitchFamily="34" charset="0"/>
              </a:rPr>
              <a:t>health </a:t>
            </a:r>
            <a:r>
              <a:rPr lang="en-US" b="1" dirty="0" smtClean="0">
                <a:ln w="11430"/>
                <a:latin typeface="Calibri Light" panose="020F0302020204030204" pitchFamily="34" charset="0"/>
              </a:rPr>
              <a:t>practitioners </a:t>
            </a:r>
            <a:endParaRPr lang="en-US" b="1" dirty="0">
              <a:ln w="11430"/>
              <a:latin typeface="Calibri Light" panose="020F0302020204030204" pitchFamily="34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 bwMode="auto">
          <a:xfrm>
            <a:off x="3967061" y="3287416"/>
            <a:ext cx="502063" cy="9116"/>
          </a:xfrm>
          <a:prstGeom prst="straightConnector1">
            <a:avLst/>
          </a:prstGeom>
          <a:ln>
            <a:solidFill>
              <a:srgbClr val="283891"/>
            </a:solidFill>
            <a:headEnd type="none" w="med" len="med"/>
            <a:tailEnd type="arrow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 bwMode="auto">
          <a:xfrm>
            <a:off x="3977571" y="2678488"/>
            <a:ext cx="502063" cy="9116"/>
          </a:xfrm>
          <a:prstGeom prst="straightConnector1">
            <a:avLst/>
          </a:prstGeom>
          <a:ln>
            <a:solidFill>
              <a:srgbClr val="283891"/>
            </a:solidFill>
            <a:headEnd type="none" w="med" len="med"/>
            <a:tailEnd type="arrow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Скругленный прямоугольник 6"/>
          <p:cNvSpPr/>
          <p:nvPr/>
        </p:nvSpPr>
        <p:spPr>
          <a:xfrm>
            <a:off x="539750" y="2464020"/>
            <a:ext cx="3240162" cy="1070303"/>
          </a:xfrm>
          <a:prstGeom prst="roundRect">
            <a:avLst/>
          </a:prstGeom>
          <a:noFill/>
          <a:ln w="12700">
            <a:solidFill>
              <a:srgbClr val="BC0C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/>
            <a:r>
              <a:rPr lang="en-US" sz="2400" b="1" dirty="0" smtClean="0">
                <a:solidFill>
                  <a:srgbClr val="283891"/>
                </a:solidFill>
              </a:rPr>
              <a:t>ACCREDITATION</a:t>
            </a:r>
            <a:endParaRPr lang="ru-RU" sz="2400" b="1" dirty="0">
              <a:solidFill>
                <a:srgbClr val="28389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788222" y="1633240"/>
            <a:ext cx="3240162" cy="1070303"/>
          </a:xfrm>
          <a:prstGeom prst="roundRect">
            <a:avLst/>
          </a:prstGeom>
          <a:noFill/>
          <a:ln w="12700">
            <a:solidFill>
              <a:srgbClr val="BC0C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/>
            <a:r>
              <a:rPr lang="en-US" sz="2000" b="1" dirty="0" smtClean="0">
                <a:solidFill>
                  <a:srgbClr val="283891"/>
                </a:solidFill>
              </a:rPr>
              <a:t>PRIMARY</a:t>
            </a:r>
            <a:r>
              <a:rPr lang="ru-RU" sz="2000" b="1" dirty="0" smtClean="0">
                <a:solidFill>
                  <a:srgbClr val="283891"/>
                </a:solidFill>
              </a:rPr>
              <a:t>   </a:t>
            </a:r>
            <a:endParaRPr lang="ru-RU" sz="2000" b="1" dirty="0">
              <a:solidFill>
                <a:srgbClr val="283891"/>
              </a:solidFill>
            </a:endParaRPr>
          </a:p>
          <a:p>
            <a:pPr lvl="0" algn="r"/>
            <a:r>
              <a:rPr lang="ru-RU" sz="2000" b="1" dirty="0" smtClean="0">
                <a:solidFill>
                  <a:srgbClr val="283891"/>
                </a:solidFill>
              </a:rPr>
              <a:t>(</a:t>
            </a:r>
            <a:r>
              <a:rPr lang="en-US" sz="2000" b="1" dirty="0">
                <a:solidFill>
                  <a:srgbClr val="283891"/>
                </a:solidFill>
              </a:rPr>
              <a:t>upon graduation from medical </a:t>
            </a:r>
            <a:r>
              <a:rPr lang="en-US" sz="2000" b="1" dirty="0" smtClean="0">
                <a:solidFill>
                  <a:srgbClr val="283891"/>
                </a:solidFill>
              </a:rPr>
              <a:t>school</a:t>
            </a:r>
            <a:r>
              <a:rPr lang="ru-RU" sz="2000" b="1" dirty="0" smtClean="0">
                <a:solidFill>
                  <a:srgbClr val="283891"/>
                </a:solidFill>
              </a:rPr>
              <a:t>)</a:t>
            </a:r>
            <a:endParaRPr lang="ru-RU" sz="2000" b="1" dirty="0">
              <a:solidFill>
                <a:srgbClr val="28389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788222" y="3294801"/>
            <a:ext cx="3240162" cy="1070303"/>
          </a:xfrm>
          <a:prstGeom prst="roundRect">
            <a:avLst/>
          </a:prstGeom>
          <a:noFill/>
          <a:ln w="12700">
            <a:solidFill>
              <a:srgbClr val="BC0C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/>
            <a:r>
              <a:rPr lang="en-US" sz="2000" b="1" dirty="0" smtClean="0">
                <a:solidFill>
                  <a:srgbClr val="283891"/>
                </a:solidFill>
              </a:rPr>
              <a:t>SECONDARY</a:t>
            </a:r>
            <a:r>
              <a:rPr lang="ru-RU" sz="2000" b="1" dirty="0" smtClean="0">
                <a:solidFill>
                  <a:srgbClr val="283891"/>
                </a:solidFill>
              </a:rPr>
              <a:t> </a:t>
            </a:r>
          </a:p>
          <a:p>
            <a:pPr lvl="0" algn="r"/>
            <a:r>
              <a:rPr lang="ru-RU" sz="2000" b="1" dirty="0" smtClean="0">
                <a:solidFill>
                  <a:srgbClr val="283891"/>
                </a:solidFill>
              </a:rPr>
              <a:t>(</a:t>
            </a:r>
            <a:r>
              <a:rPr lang="en-US" sz="2000" b="1" dirty="0" smtClean="0">
                <a:solidFill>
                  <a:srgbClr val="283891"/>
                </a:solidFill>
              </a:rPr>
              <a:t>for practicing physicians</a:t>
            </a:r>
            <a:r>
              <a:rPr lang="ru-RU" sz="2000" b="1" dirty="0" smtClean="0">
                <a:solidFill>
                  <a:srgbClr val="283891"/>
                </a:solidFill>
              </a:rPr>
              <a:t>)</a:t>
            </a:r>
            <a:endParaRPr lang="ru-RU" sz="2000" b="1" dirty="0">
              <a:solidFill>
                <a:srgbClr val="283891"/>
              </a:solidFill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 bwMode="auto">
          <a:xfrm>
            <a:off x="539749" y="4797152"/>
            <a:ext cx="7632702" cy="27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28389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pic>
        <p:nvPicPr>
          <p:cNvPr id="20" name="Picture 4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74" t="75720" r="39934" b="5275"/>
          <a:stretch/>
        </p:blipFill>
        <p:spPr bwMode="auto">
          <a:xfrm>
            <a:off x="611560" y="2621311"/>
            <a:ext cx="792088" cy="831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062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90944" y="1277729"/>
            <a:ext cx="8362110" cy="180474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en-US" sz="2000" dirty="0">
              <a:solidFill>
                <a:srgbClr val="17375E"/>
              </a:solidFill>
            </a:endParaRPr>
          </a:p>
          <a:p>
            <a:pPr>
              <a:spcAft>
                <a:spcPts val="0"/>
              </a:spcAft>
            </a:pPr>
            <a:r>
              <a:rPr lang="en-US" sz="2000" b="1" dirty="0">
                <a:solidFill>
                  <a:srgbClr val="17375E"/>
                </a:solidFill>
              </a:rPr>
              <a:t>Order</a:t>
            </a:r>
            <a:r>
              <a:rPr lang="en-US" sz="2000" dirty="0">
                <a:solidFill>
                  <a:srgbClr val="17375E"/>
                </a:solidFill>
              </a:rPr>
              <a:t> </a:t>
            </a:r>
            <a:r>
              <a:rPr lang="en-US" sz="2000" b="1" dirty="0">
                <a:solidFill>
                  <a:srgbClr val="17375E"/>
                </a:solidFill>
              </a:rPr>
              <a:t>of the </a:t>
            </a:r>
            <a:r>
              <a:rPr lang="en-US" sz="2000" b="1" dirty="0" smtClean="0">
                <a:solidFill>
                  <a:srgbClr val="17375E"/>
                </a:solidFill>
              </a:rPr>
              <a:t>Ministry </a:t>
            </a:r>
            <a:r>
              <a:rPr lang="en-US" sz="2000" b="1" dirty="0">
                <a:solidFill>
                  <a:srgbClr val="17375E"/>
                </a:solidFill>
              </a:rPr>
              <a:t>of </a:t>
            </a:r>
            <a:r>
              <a:rPr lang="en-US" sz="2000" b="1" dirty="0" smtClean="0">
                <a:solidFill>
                  <a:srgbClr val="17375E"/>
                </a:solidFill>
              </a:rPr>
              <a:t>Health of Russia </a:t>
            </a:r>
            <a:r>
              <a:rPr lang="en-US" sz="2000" b="1" dirty="0">
                <a:solidFill>
                  <a:srgbClr val="17375E"/>
                </a:solidFill>
              </a:rPr>
              <a:t>№ 66n </a:t>
            </a:r>
            <a:r>
              <a:rPr lang="en-US" sz="2000" dirty="0">
                <a:solidFill>
                  <a:srgbClr val="17375E"/>
                </a:solidFill>
              </a:rPr>
              <a:t>dated 3.08.2012 “On approval of the procedure for improving professional knowledge and skills of the health care providers and pharmaceutical staff through additional training in educational and research facilities”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90945" y="3645024"/>
            <a:ext cx="8362110" cy="214526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dirty="0"/>
              <a:t>Order of the Ministry of Education and Science of Russia № 499</a:t>
            </a:r>
            <a:r>
              <a:rPr lang="en-US" sz="2000" dirty="0"/>
              <a:t> dated 01.07.2013 “On approval of the procedure for </a:t>
            </a:r>
            <a:r>
              <a:rPr lang="en-US" sz="2000" dirty="0" smtClean="0"/>
              <a:t>setting up </a:t>
            </a:r>
            <a:r>
              <a:rPr lang="en-US" sz="2000" dirty="0"/>
              <a:t>and </a:t>
            </a:r>
            <a:r>
              <a:rPr lang="en-US" sz="2000" dirty="0" smtClean="0"/>
              <a:t>implementation of continuing professional development activities” </a:t>
            </a:r>
            <a:endParaRPr lang="ru-RU" sz="2000" dirty="0"/>
          </a:p>
          <a:p>
            <a:r>
              <a:rPr lang="en-US" sz="2000" dirty="0"/>
              <a:t>section 12: the </a:t>
            </a:r>
            <a:r>
              <a:rPr lang="en-US" sz="2000" b="1" dirty="0"/>
              <a:t>minimum</a:t>
            </a:r>
            <a:r>
              <a:rPr lang="en-US" sz="2000" dirty="0"/>
              <a:t> duration of advanced training program is </a:t>
            </a:r>
            <a:r>
              <a:rPr lang="en-US" sz="2000" b="1" dirty="0"/>
              <a:t>16 hours</a:t>
            </a:r>
            <a:r>
              <a:rPr lang="en-US" sz="2000" dirty="0"/>
              <a:t>.</a:t>
            </a:r>
            <a:endParaRPr lang="ru-RU" sz="2000" dirty="0"/>
          </a:p>
          <a:p>
            <a:r>
              <a:rPr lang="en-US" sz="2000" dirty="0"/>
              <a:t>section 14: a </a:t>
            </a:r>
            <a:r>
              <a:rPr lang="en-US" sz="2000" b="1" dirty="0"/>
              <a:t>modular</a:t>
            </a:r>
            <a:r>
              <a:rPr lang="en-US" sz="2000" dirty="0"/>
              <a:t> educational format </a:t>
            </a:r>
            <a:r>
              <a:rPr lang="en-US" sz="2000" dirty="0" smtClean="0"/>
              <a:t>using </a:t>
            </a:r>
            <a:r>
              <a:rPr lang="en-US" sz="2000" b="1" dirty="0"/>
              <a:t>distance learning</a:t>
            </a:r>
            <a:r>
              <a:rPr lang="en-US" sz="2000" dirty="0"/>
              <a:t> technologies and </a:t>
            </a:r>
            <a:r>
              <a:rPr lang="en-US" sz="2000" b="1" dirty="0" smtClean="0"/>
              <a:t>e-learning </a:t>
            </a:r>
            <a:r>
              <a:rPr lang="en-US" sz="2000" dirty="0"/>
              <a:t>can be </a:t>
            </a:r>
            <a:r>
              <a:rPr lang="en-US" sz="2000" dirty="0" smtClean="0"/>
              <a:t>incorporated in the training process</a:t>
            </a:r>
            <a:r>
              <a:rPr lang="en-US" sz="2000" b="1" dirty="0" smtClean="0"/>
              <a:t>.</a:t>
            </a:r>
            <a:endParaRPr lang="ru-RU" sz="2000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95288" y="134058"/>
            <a:ext cx="8301856" cy="1143000"/>
          </a:xfrm>
        </p:spPr>
        <p:txBody>
          <a:bodyPr/>
          <a:lstStyle/>
          <a:p>
            <a:r>
              <a:rPr lang="en-US" b="1" dirty="0" smtClean="0">
                <a:ln w="11430"/>
                <a:latin typeface="Calibri Light" panose="020F0302020204030204" pitchFamily="34" charset="0"/>
              </a:rPr>
              <a:t>Advanced professional training for physicians: current regulatory framework</a:t>
            </a:r>
            <a:endParaRPr lang="en-US" b="1" dirty="0">
              <a:ln w="11430"/>
              <a:latin typeface="Calibri Light" panose="020F0302020204030204" pitchFamily="34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AFF706A-AA0D-4BC0-B82F-2867DF007175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32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5400" b="1" dirty="0" smtClean="0">
                <a:ln w="11430"/>
                <a:solidFill>
                  <a:srgbClr val="283891"/>
                </a:solidFill>
                <a:latin typeface="Calibri Light" panose="020F0302020204030204" pitchFamily="34" charset="0"/>
              </a:rPr>
              <a:t>Question </a:t>
            </a:r>
            <a:r>
              <a:rPr lang="ru-RU" sz="5400" b="1" dirty="0" smtClean="0">
                <a:ln w="11430"/>
                <a:solidFill>
                  <a:srgbClr val="283891"/>
                </a:solidFill>
                <a:latin typeface="Calibri Light" panose="020F0302020204030204" pitchFamily="34" charset="0"/>
              </a:rPr>
              <a:t>2</a:t>
            </a:r>
            <a:endParaRPr lang="en-US" sz="5400" b="1" dirty="0">
              <a:ln w="11430"/>
              <a:solidFill>
                <a:srgbClr val="283891"/>
              </a:solidFill>
              <a:latin typeface="Calibri Light" panose="020F0302020204030204" pitchFamily="34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11560" y="3096535"/>
            <a:ext cx="7992888" cy="1752600"/>
          </a:xfrm>
        </p:spPr>
        <p:txBody>
          <a:bodyPr/>
          <a:lstStyle/>
          <a:p>
            <a:r>
              <a:rPr lang="en-US" sz="4400" dirty="0"/>
              <a:t>WHAT CHANGES WILL OCCUR IN ADVANCED PROFESSIONAL TRAINING OF PHYSICIANS?</a:t>
            </a:r>
          </a:p>
          <a:p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47062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23"/>
          <p:cNvGrpSpPr/>
          <p:nvPr/>
        </p:nvGrpSpPr>
        <p:grpSpPr>
          <a:xfrm>
            <a:off x="467544" y="3184681"/>
            <a:ext cx="3535926" cy="808028"/>
            <a:chOff x="467544" y="3184681"/>
            <a:chExt cx="3535926" cy="808028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467544" y="3184681"/>
              <a:ext cx="3535926" cy="808028"/>
            </a:xfrm>
            <a:prstGeom prst="roundRect">
              <a:avLst/>
            </a:prstGeom>
            <a:noFill/>
            <a:ln w="12700">
              <a:solidFill>
                <a:srgbClr val="BC0C7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2"/>
              <a:r>
                <a:rPr lang="en-US" b="1" dirty="0" smtClean="0">
                  <a:solidFill>
                    <a:srgbClr val="BC0C71"/>
                  </a:solidFill>
                </a:rPr>
                <a:t>CPD PROGRAMS</a:t>
              </a:r>
              <a:endParaRPr lang="ru-RU" b="1" dirty="0">
                <a:solidFill>
                  <a:srgbClr val="BC0C71"/>
                </a:solidFill>
              </a:endParaRPr>
            </a:p>
          </p:txBody>
        </p:sp>
        <p:pic>
          <p:nvPicPr>
            <p:cNvPr id="17" name="Picture 16" descr="бинокли изображений, стоковых фотографий и иллюстраций Bigstock"/>
            <p:cNvPicPr>
              <a:picLocks noChangeAspect="1" noChangeArrowheads="1"/>
            </p:cNvPicPr>
            <p:nvPr/>
          </p:nvPicPr>
          <p:blipFill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140" t="48960" r="4910" b="28472"/>
            <a:stretch/>
          </p:blipFill>
          <p:spPr bwMode="auto">
            <a:xfrm>
              <a:off x="800624" y="3237464"/>
              <a:ext cx="606967" cy="719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Прямоугольник 3"/>
            <p:cNvSpPr/>
            <p:nvPr/>
          </p:nvSpPr>
          <p:spPr>
            <a:xfrm>
              <a:off x="707340" y="3196403"/>
              <a:ext cx="231180" cy="3205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95288" y="134058"/>
            <a:ext cx="8301856" cy="1143000"/>
          </a:xfrm>
        </p:spPr>
        <p:txBody>
          <a:bodyPr/>
          <a:lstStyle/>
          <a:p>
            <a:r>
              <a:rPr lang="en-US" b="1" dirty="0" smtClean="0">
                <a:ln w="11430"/>
                <a:latin typeface="Calibri Light" panose="020F0302020204030204" pitchFamily="34" charset="0"/>
              </a:rPr>
              <a:t>Preparation for accreditation</a:t>
            </a:r>
            <a:endParaRPr lang="en-US" b="1" dirty="0">
              <a:ln w="11430"/>
              <a:latin typeface="Calibri Light" panose="020F0302020204030204" pitchFamily="34" charset="0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AFF706A-AA0D-4BC0-B82F-2867DF007175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grpSp>
        <p:nvGrpSpPr>
          <p:cNvPr id="23" name="Группа 22"/>
          <p:cNvGrpSpPr/>
          <p:nvPr/>
        </p:nvGrpSpPr>
        <p:grpSpPr>
          <a:xfrm>
            <a:off x="467544" y="1688453"/>
            <a:ext cx="3502470" cy="808028"/>
            <a:chOff x="467544" y="1688453"/>
            <a:chExt cx="3502470" cy="808028"/>
          </a:xfrm>
        </p:grpSpPr>
        <p:pic>
          <p:nvPicPr>
            <p:cNvPr id="18" name="Picture 16" descr="бинокли изображений, стоковых фотографий и иллюстраций Bigstock"/>
            <p:cNvPicPr>
              <a:picLocks noChangeAspect="1" noChangeArrowheads="1"/>
            </p:cNvPicPr>
            <p:nvPr/>
          </p:nvPicPr>
          <p:blipFill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685" t="5889" r="3870" b="73266"/>
            <a:stretch/>
          </p:blipFill>
          <p:spPr bwMode="auto">
            <a:xfrm>
              <a:off x="706775" y="1691608"/>
              <a:ext cx="768881" cy="710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Скругленный прямоугольник 1"/>
            <p:cNvSpPr/>
            <p:nvPr/>
          </p:nvSpPr>
          <p:spPr>
            <a:xfrm>
              <a:off x="467544" y="1688453"/>
              <a:ext cx="3502470" cy="808028"/>
            </a:xfrm>
            <a:prstGeom prst="roundRect">
              <a:avLst/>
            </a:prstGeom>
            <a:noFill/>
            <a:ln w="12700">
              <a:solidFill>
                <a:srgbClr val="BC0C7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2"/>
              <a:r>
                <a:rPr lang="en-US" b="1" dirty="0" smtClean="0">
                  <a:solidFill>
                    <a:srgbClr val="BC0C71"/>
                  </a:solidFill>
                </a:rPr>
                <a:t>CME PROGRAMS</a:t>
              </a:r>
              <a:endParaRPr lang="ru-RU" b="1" dirty="0">
                <a:solidFill>
                  <a:srgbClr val="BC0C71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907550" y="2322905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+</a:t>
            </a:r>
            <a:endParaRPr lang="ru-RU" sz="6000" b="1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19" name="Стрелка вправо 18"/>
          <p:cNvSpPr/>
          <p:nvPr/>
        </p:nvSpPr>
        <p:spPr>
          <a:xfrm>
            <a:off x="4427984" y="2362649"/>
            <a:ext cx="473657" cy="936177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7" name="Группа 36"/>
          <p:cNvGrpSpPr/>
          <p:nvPr/>
        </p:nvGrpSpPr>
        <p:grpSpPr>
          <a:xfrm>
            <a:off x="5317672" y="1990378"/>
            <a:ext cx="3502800" cy="1528305"/>
            <a:chOff x="5317672" y="1990378"/>
            <a:chExt cx="3502800" cy="1528305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5317672" y="1990378"/>
              <a:ext cx="3502800" cy="1528305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rgbClr val="BC0C7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 algn="ctr"/>
              <a:r>
                <a:rPr lang="en-US" b="1" dirty="0" smtClean="0">
                  <a:solidFill>
                    <a:srgbClr val="BC0C71"/>
                  </a:solidFill>
                </a:rPr>
                <a:t>PREPARATION FOR ACCREDITATION</a:t>
              </a:r>
              <a:endParaRPr lang="ru-RU" b="1" dirty="0">
                <a:solidFill>
                  <a:srgbClr val="BC0C71"/>
                </a:solidFill>
              </a:endParaRPr>
            </a:p>
          </p:txBody>
        </p:sp>
        <p:pic>
          <p:nvPicPr>
            <p:cNvPr id="20" name="Picture 20" descr="Icons Stock Photos Images, Royalty Free Icons Images And Pictures"/>
            <p:cNvPicPr>
              <a:picLocks noChangeAspect="1" noChangeArrowheads="1"/>
            </p:cNvPicPr>
            <p:nvPr/>
          </p:nvPicPr>
          <p:blipFill rotWithShape="1"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742" t="53755" r="6614" b="31780"/>
            <a:stretch/>
          </p:blipFill>
          <p:spPr bwMode="auto">
            <a:xfrm>
              <a:off x="5749566" y="2520543"/>
              <a:ext cx="603199" cy="4679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Прямоугольник 24"/>
            <p:cNvSpPr/>
            <p:nvPr/>
          </p:nvSpPr>
          <p:spPr>
            <a:xfrm>
              <a:off x="5737472" y="2260226"/>
              <a:ext cx="231180" cy="3205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26" name="Прямая соединительная линия 25"/>
          <p:cNvCxnSpPr/>
          <p:nvPr/>
        </p:nvCxnSpPr>
        <p:spPr bwMode="auto">
          <a:xfrm>
            <a:off x="395288" y="4206883"/>
            <a:ext cx="8424862" cy="1420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4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32" name="Скругленный прямоугольник 31"/>
          <p:cNvSpPr/>
          <p:nvPr/>
        </p:nvSpPr>
        <p:spPr>
          <a:xfrm>
            <a:off x="5317350" y="4812554"/>
            <a:ext cx="3502800" cy="1528305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BC0C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/>
            <a:r>
              <a:rPr lang="en-US" b="1" dirty="0" smtClean="0">
                <a:solidFill>
                  <a:srgbClr val="283891"/>
                </a:solidFill>
              </a:rPr>
              <a:t>CERTIFICATION OF HEALTH PRACTITIONERS</a:t>
            </a:r>
            <a:endParaRPr lang="ru-RU" b="1" dirty="0">
              <a:solidFill>
                <a:srgbClr val="283891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467544" y="4812554"/>
            <a:ext cx="3502800" cy="1528305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BC0C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/>
            <a:r>
              <a:rPr lang="en-US" b="1" dirty="0">
                <a:solidFill>
                  <a:srgbClr val="283891"/>
                </a:solidFill>
              </a:rPr>
              <a:t>CPD PROGRAMS</a:t>
            </a:r>
          </a:p>
        </p:txBody>
      </p:sp>
      <p:sp>
        <p:nvSpPr>
          <p:cNvPr id="34" name="Стрелка вправо 33"/>
          <p:cNvSpPr/>
          <p:nvPr/>
        </p:nvSpPr>
        <p:spPr>
          <a:xfrm>
            <a:off x="4409082" y="5101801"/>
            <a:ext cx="473657" cy="936177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5" name="Picture 2" descr="C:\Users\i.petrushin\Downloads\businessmen20.png"/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960" y="5221173"/>
            <a:ext cx="684956" cy="697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" descr="C:\Users\i.petrushin\Downloads\businessman103 (1).png"/>
          <p:cNvPicPr>
            <a:picLocks noChangeAspect="1" noChangeArrowheads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31" y="5263459"/>
            <a:ext cx="606967" cy="606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097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171" y="2926157"/>
            <a:ext cx="8113818" cy="3599187"/>
          </a:xfrm>
          <a:prstGeom prst="rect">
            <a:avLst/>
          </a:prstGeom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2843808" y="1277058"/>
            <a:ext cx="5950208" cy="1756069"/>
          </a:xfrm>
          <a:prstGeom prst="wedgeRoundRectCallout">
            <a:avLst>
              <a:gd name="adj1" fmla="val -2322"/>
              <a:gd name="adj2" fmla="val 120789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17375E"/>
                </a:solidFill>
              </a:rPr>
              <a:t>THREE SPECIALTIES ONLY</a:t>
            </a:r>
            <a:r>
              <a:rPr lang="ru-RU" sz="2400" b="1" dirty="0">
                <a:solidFill>
                  <a:srgbClr val="17375E"/>
                </a:solidFill>
              </a:rPr>
              <a:t>:</a:t>
            </a:r>
            <a:r>
              <a:rPr lang="ru-RU" sz="2400" dirty="0">
                <a:solidFill>
                  <a:srgbClr val="17375E"/>
                </a:solidFill>
              </a:rPr>
              <a:t> </a:t>
            </a:r>
          </a:p>
          <a:p>
            <a:pPr algn="ctr"/>
            <a:r>
              <a:rPr lang="en-US" sz="2400" dirty="0">
                <a:solidFill>
                  <a:srgbClr val="17375E"/>
                </a:solidFill>
              </a:rPr>
              <a:t>g</a:t>
            </a:r>
            <a:r>
              <a:rPr lang="en-US" sz="2400" dirty="0" smtClean="0">
                <a:solidFill>
                  <a:srgbClr val="17375E"/>
                </a:solidFill>
              </a:rPr>
              <a:t>eneral practitioners</a:t>
            </a:r>
            <a:r>
              <a:rPr lang="ru-RU" sz="2400" dirty="0" smtClean="0">
                <a:solidFill>
                  <a:srgbClr val="17375E"/>
                </a:solidFill>
              </a:rPr>
              <a:t>, </a:t>
            </a:r>
            <a:r>
              <a:rPr lang="en-US" sz="2400" dirty="0" smtClean="0">
                <a:solidFill>
                  <a:srgbClr val="17375E"/>
                </a:solidFill>
              </a:rPr>
              <a:t>pediatricians</a:t>
            </a:r>
            <a:r>
              <a:rPr lang="ru-RU" sz="2400" dirty="0" smtClean="0">
                <a:solidFill>
                  <a:srgbClr val="17375E"/>
                </a:solidFill>
              </a:rPr>
              <a:t>, </a:t>
            </a:r>
            <a:r>
              <a:rPr lang="en-US" sz="2400" dirty="0" smtClean="0">
                <a:solidFill>
                  <a:srgbClr val="17375E"/>
                </a:solidFill>
              </a:rPr>
              <a:t>family medicine physicians</a:t>
            </a:r>
            <a:endParaRPr lang="ru-RU" sz="2400" dirty="0">
              <a:solidFill>
                <a:srgbClr val="17375E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95288" y="134058"/>
            <a:ext cx="8301856" cy="1143000"/>
          </a:xfrm>
        </p:spPr>
        <p:txBody>
          <a:bodyPr/>
          <a:lstStyle/>
          <a:p>
            <a:r>
              <a:rPr lang="en-US" b="1" dirty="0" smtClean="0">
                <a:ln w="11430"/>
                <a:latin typeface="Calibri Light" panose="020F0302020204030204" pitchFamily="34" charset="0"/>
              </a:rPr>
              <a:t>Pilot project in compliance with the Order of MoH</a:t>
            </a:r>
            <a:r>
              <a:rPr lang="ru-RU" b="1" dirty="0" smtClean="0">
                <a:ln w="11430"/>
                <a:latin typeface="Calibri Light" panose="020F0302020204030204" pitchFamily="34" charset="0"/>
              </a:rPr>
              <a:t> </a:t>
            </a:r>
            <a:r>
              <a:rPr lang="ru-RU" b="1" dirty="0">
                <a:ln w="11430"/>
                <a:latin typeface="Calibri Light" panose="020F0302020204030204" pitchFamily="34" charset="0"/>
              </a:rPr>
              <a:t>№ 837</a:t>
            </a:r>
            <a:endParaRPr lang="en-US" b="1" dirty="0">
              <a:ln w="11430"/>
              <a:latin typeface="Calibri Light" panose="020F0302020204030204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AFF706A-AA0D-4BC0-B82F-2867DF007175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171" y="1242029"/>
            <a:ext cx="2324613" cy="1495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49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134058"/>
            <a:ext cx="8301856" cy="1143000"/>
          </a:xfrm>
        </p:spPr>
        <p:txBody>
          <a:bodyPr/>
          <a:lstStyle/>
          <a:p>
            <a:r>
              <a:rPr lang="en-US" b="1" dirty="0" smtClean="0">
                <a:ln w="11430"/>
                <a:latin typeface="Calibri Light" panose="020F0302020204030204" pitchFamily="34" charset="0"/>
              </a:rPr>
              <a:t>Pilot project was extended</a:t>
            </a:r>
            <a:r>
              <a:rPr lang="ru-RU" b="1" dirty="0" smtClean="0">
                <a:ln w="11430"/>
                <a:latin typeface="Calibri Light" panose="020F0302020204030204" pitchFamily="34" charset="0"/>
              </a:rPr>
              <a:t>…</a:t>
            </a:r>
            <a:endParaRPr lang="en-US" b="1" dirty="0">
              <a:ln w="11430"/>
              <a:latin typeface="Calibri Light" panose="020F0302020204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AFF706A-AA0D-4BC0-B82F-2867DF007175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0000">
            <a:off x="3636000" y="1182915"/>
            <a:ext cx="5237609" cy="5297127"/>
          </a:xfrm>
          <a:prstGeom prst="rect">
            <a:avLst/>
          </a:prstGeom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118583" y="1412776"/>
            <a:ext cx="3805345" cy="3415275"/>
          </a:xfrm>
          <a:prstGeom prst="wedgeRoundRectCallout">
            <a:avLst>
              <a:gd name="adj1" fmla="val 76561"/>
              <a:gd name="adj2" fmla="val 88935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BC0C71"/>
                </a:solidFill>
              </a:rPr>
              <a:t>NO MIRACLE HAPPENED</a:t>
            </a:r>
            <a:endParaRPr lang="ru-RU" sz="2400" b="1" dirty="0" smtClean="0">
              <a:solidFill>
                <a:srgbClr val="BC0C71"/>
              </a:solidFill>
            </a:endParaRPr>
          </a:p>
          <a:p>
            <a:r>
              <a:rPr lang="en-US" sz="2400" dirty="0" smtClean="0">
                <a:solidFill>
                  <a:srgbClr val="17375E"/>
                </a:solidFill>
              </a:rPr>
              <a:t>Three specialties only</a:t>
            </a:r>
            <a:r>
              <a:rPr lang="ru-RU" sz="2400" dirty="0" smtClean="0">
                <a:solidFill>
                  <a:srgbClr val="17375E"/>
                </a:solidFill>
              </a:rPr>
              <a:t>: </a:t>
            </a:r>
          </a:p>
          <a:p>
            <a:r>
              <a:rPr lang="en-US" sz="2400" dirty="0">
                <a:solidFill>
                  <a:srgbClr val="17375E"/>
                </a:solidFill>
              </a:rPr>
              <a:t>general practitioners, pediatricians, family medicine physicians</a:t>
            </a:r>
          </a:p>
          <a:p>
            <a:endParaRPr lang="ru-RU" sz="2400" dirty="0" smtClean="0">
              <a:solidFill>
                <a:srgbClr val="17375E"/>
              </a:solidFill>
            </a:endParaRPr>
          </a:p>
          <a:p>
            <a:r>
              <a:rPr lang="en-US" sz="2400" dirty="0" smtClean="0">
                <a:solidFill>
                  <a:srgbClr val="17375E"/>
                </a:solidFill>
              </a:rPr>
              <a:t>up to</a:t>
            </a:r>
            <a:r>
              <a:rPr lang="ru-RU" sz="2400" dirty="0" smtClean="0">
                <a:solidFill>
                  <a:srgbClr val="17375E"/>
                </a:solidFill>
              </a:rPr>
              <a:t> 31.12.2020</a:t>
            </a:r>
            <a:endParaRPr lang="ru-RU" sz="2400" dirty="0">
              <a:solidFill>
                <a:srgbClr val="1737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10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aul5QR.xkSx1VurZz0dOw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aul5QR.xkSx1VurZz0dO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aul5QR.xkSx1VurZz0dO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aul5QR.xkSx1VurZz0dO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aul5QR.xkSx1VurZz0dO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aul5QR.xkSx1VurZz0dO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aul5QR.xkSx1VurZz0dO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aul5QR.xkSx1VurZz0dO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aul5QR.xkSx1VurZz0dO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aul5QR.xkSx1VurZz0dO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aul5QR.xkSx1VurZz0dO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aul5QR.xkSx1VurZz0dOw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3149</TotalTime>
  <Words>799</Words>
  <Application>Microsoft Office PowerPoint</Application>
  <PresentationFormat>Экран (4:3)</PresentationFormat>
  <Paragraphs>174</Paragraphs>
  <Slides>22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Тема Office</vt:lpstr>
      <vt:lpstr>1_Тема Office</vt:lpstr>
      <vt:lpstr>Accreditation of health practitioners in Russia starting from 2016:  answers to frequently asked questions</vt:lpstr>
      <vt:lpstr>FAQ</vt:lpstr>
      <vt:lpstr>Question 1</vt:lpstr>
      <vt:lpstr>Accreditation of health practitioners </vt:lpstr>
      <vt:lpstr>Advanced professional training for physicians: current regulatory framework</vt:lpstr>
      <vt:lpstr>Question 2</vt:lpstr>
      <vt:lpstr>Preparation for accreditation</vt:lpstr>
      <vt:lpstr>Pilot project in compliance with the Order of MoH № 837</vt:lpstr>
      <vt:lpstr>Pilot project was extended…</vt:lpstr>
      <vt:lpstr>Question 3</vt:lpstr>
      <vt:lpstr>Recognition of credentials</vt:lpstr>
      <vt:lpstr>Standard form of credentials</vt:lpstr>
      <vt:lpstr>Question 4</vt:lpstr>
      <vt:lpstr>Ways to integrate into the training process</vt:lpstr>
      <vt:lpstr>Non-governmental system of training /preparation for accreditation</vt:lpstr>
      <vt:lpstr>Question 5</vt:lpstr>
      <vt:lpstr>Non-governmental system of professional training for physicians: structure</vt:lpstr>
      <vt:lpstr>Non-governmental system of professional training for physicians: options</vt:lpstr>
      <vt:lpstr>Non-governmental system of professional training for physicians: opportunities</vt:lpstr>
      <vt:lpstr>Which option shall we discuss?</vt:lpstr>
      <vt:lpstr>THANK YOU FOR YOUR ATTENTION!</vt:lpstr>
      <vt:lpstr>Contacts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админ</dc:creator>
  <cp:lastModifiedBy>Соболева Ирина</cp:lastModifiedBy>
  <cp:revision>129</cp:revision>
  <cp:lastPrinted>2015-11-18T09:02:10Z</cp:lastPrinted>
  <dcterms:created xsi:type="dcterms:W3CDTF">2015-06-19T10:33:07Z</dcterms:created>
  <dcterms:modified xsi:type="dcterms:W3CDTF">2015-11-19T13:26:37Z</dcterms:modified>
</cp:coreProperties>
</file>